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83" r:id="rId2"/>
    <p:sldId id="476" r:id="rId3"/>
    <p:sldId id="419" r:id="rId4"/>
    <p:sldId id="453" r:id="rId5"/>
    <p:sldId id="468" r:id="rId6"/>
    <p:sldId id="477" r:id="rId7"/>
    <p:sldId id="461" r:id="rId8"/>
    <p:sldId id="452" r:id="rId9"/>
    <p:sldId id="438" r:id="rId10"/>
    <p:sldId id="365" r:id="rId11"/>
    <p:sldId id="442" r:id="rId12"/>
    <p:sldId id="444" r:id="rId13"/>
    <p:sldId id="462" r:id="rId14"/>
    <p:sldId id="464" r:id="rId15"/>
    <p:sldId id="357" r:id="rId16"/>
    <p:sldId id="475" r:id="rId17"/>
    <p:sldId id="398" r:id="rId18"/>
    <p:sldId id="372" r:id="rId19"/>
    <p:sldId id="440" r:id="rId20"/>
    <p:sldId id="445" r:id="rId21"/>
    <p:sldId id="447" r:id="rId22"/>
    <p:sldId id="469" r:id="rId23"/>
    <p:sldId id="449" r:id="rId24"/>
    <p:sldId id="466" r:id="rId25"/>
    <p:sldId id="465" r:id="rId26"/>
    <p:sldId id="457" r:id="rId27"/>
    <p:sldId id="467" r:id="rId28"/>
    <p:sldId id="459" r:id="rId29"/>
    <p:sldId id="470" r:id="rId30"/>
    <p:sldId id="473" r:id="rId31"/>
    <p:sldId id="472" r:id="rId32"/>
    <p:sldId id="450" r:id="rId33"/>
    <p:sldId id="428" r:id="rId34"/>
    <p:sldId id="443" r:id="rId35"/>
    <p:sldId id="451" r:id="rId36"/>
    <p:sldId id="436" r:id="rId37"/>
    <p:sldId id="456" r:id="rId38"/>
    <p:sldId id="474" r:id="rId39"/>
    <p:sldId id="471" r:id="rId40"/>
    <p:sldId id="460" r:id="rId41"/>
    <p:sldId id="455" r:id="rId42"/>
    <p:sldId id="446" r:id="rId43"/>
    <p:sldId id="395" r:id="rId44"/>
  </p:sldIdLst>
  <p:sldSz cx="9144000" cy="6858000" type="screen4x3"/>
  <p:notesSz cx="7099300" cy="10234613"/>
  <p:custDataLst>
    <p:tags r:id="rId46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an Schram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55542"/>
    <a:srgbClr val="221685"/>
    <a:srgbClr val="D7FFFF"/>
    <a:srgbClr val="EAF2CA"/>
    <a:srgbClr val="D30012"/>
    <a:srgbClr val="2186CD"/>
    <a:srgbClr val="82FF7F"/>
    <a:srgbClr val="A4FF87"/>
    <a:srgbClr val="FF0000"/>
    <a:srgbClr val="A7F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373" autoAdjust="0"/>
  </p:normalViewPr>
  <p:slideViewPr>
    <p:cSldViewPr>
      <p:cViewPr varScale="1">
        <p:scale>
          <a:sx n="96" d="100"/>
          <a:sy n="96" d="100"/>
        </p:scale>
        <p:origin x="254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400" d="100"/>
          <a:sy n="400" d="100"/>
        </p:scale>
        <p:origin x="1048" y="108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7" tIns="47372" rIns="94747" bIns="47372" numCol="1" anchor="t" anchorCtr="0" compatLnSpc="1">
            <a:prstTxWarp prst="textNoShape">
              <a:avLst/>
            </a:prstTxWarp>
          </a:bodyPr>
          <a:lstStyle>
            <a:lvl1pPr defTabSz="94760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26" y="0"/>
            <a:ext cx="3076917" cy="51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7" tIns="47372" rIns="94747" bIns="47372" numCol="1" anchor="t" anchorCtr="0" compatLnSpc="1">
            <a:prstTxWarp prst="textNoShape">
              <a:avLst/>
            </a:prstTxWarp>
          </a:bodyPr>
          <a:lstStyle>
            <a:lvl1pPr algn="r" defTabSz="94760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769"/>
            <a:ext cx="5679440" cy="460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7" tIns="47372" rIns="94747" bIns="473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280"/>
            <a:ext cx="3076917" cy="51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7" tIns="47372" rIns="94747" bIns="47372" numCol="1" anchor="b" anchorCtr="0" compatLnSpc="1">
            <a:prstTxWarp prst="textNoShape">
              <a:avLst/>
            </a:prstTxWarp>
          </a:bodyPr>
          <a:lstStyle>
            <a:lvl1pPr defTabSz="94760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26" y="9720280"/>
            <a:ext cx="3076917" cy="51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7" tIns="47372" rIns="94747" bIns="47372" numCol="1" anchor="b" anchorCtr="0" compatLnSpc="1">
            <a:prstTxWarp prst="textNoShape">
              <a:avLst/>
            </a:prstTxWarp>
          </a:bodyPr>
          <a:lstStyle>
            <a:lvl1pPr algn="r" defTabSz="947608">
              <a:defRPr sz="1200"/>
            </a:lvl1pPr>
          </a:lstStyle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9561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334"/>
            <a:fld id="{96486CA9-6F93-480A-9B72-6907DD9778B6}" type="slidenum">
              <a:rPr lang="de-DE" smtClean="0"/>
              <a:pPr defTabSz="946334"/>
              <a:t>1</a:t>
            </a:fld>
            <a:endParaRPr lang="de-DE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Constantly updated</a:t>
            </a:r>
            <a:r>
              <a:rPr lang="en-US" baseline="0"/>
              <a:t> graph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61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886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26653-6220-1B46-A5CE-6553A67F5D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9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264"/>
            <a:fld id="{E0FF1DD1-8853-4ADF-8032-DC4DD3B4E4D8}" type="slidenum">
              <a:rPr lang="de-DE" smtClean="0"/>
              <a:pPr defTabSz="946264"/>
              <a:t>10</a:t>
            </a:fld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286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668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080"/>
            <a:fld id="{4C1DC1BB-8920-430D-A238-A3063A9928DE}" type="slidenum">
              <a:rPr lang="de-DE" smtClean="0">
                <a:latin typeface="Arial" pitchFamily="34" charset="0"/>
                <a:cs typeface="Arial" pitchFamily="34" charset="0"/>
              </a:rPr>
              <a:pPr defTabSz="946080"/>
              <a:t>16</a:t>
            </a:fld>
            <a:endParaRPr lang="de-D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80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1651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15169E-1656-446B-88A1-A6E969A2830A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976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95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2316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516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/>
          </a:p>
        </p:txBody>
      </p:sp>
      <p:sp>
        <p:nvSpPr>
          <p:cNvPr id="634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334"/>
            <a:fld id="{BF8E66BF-D290-433A-836C-CC6A90847F3B}" type="slidenum">
              <a:rPr lang="de-DE" smtClean="0"/>
              <a:pPr defTabSz="946334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882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 smtClean="0"/>
              <a:pPr>
                <a:defRPr/>
              </a:pPr>
              <a:t>36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7DFF4E-5FB2-4E43-8C9F-2433ACA4F574}" type="slidenum">
              <a:rPr lang="de-DE"/>
              <a:pPr>
                <a:defRPr/>
              </a:pPr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649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080"/>
            <a:fld id="{6D491690-D072-4193-9087-7028B81BC120}" type="slidenum">
              <a:rPr lang="de-DE" smtClean="0">
                <a:latin typeface="Arial" pitchFamily="34" charset="0"/>
                <a:cs typeface="Arial" pitchFamily="34" charset="0"/>
              </a:rPr>
              <a:pPr defTabSz="946080"/>
              <a:t>43</a:t>
            </a:fld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DF0DC-C1DB-4DA2-86D9-10B7A07E70F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87BCE-0B49-4B6E-8BE1-73CFD0322BF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9E29B-A003-475A-8D3F-C458B859A1A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0CFF1-A96F-411B-B60C-B7A1721B8DF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2D9A7-6E07-4BC2-9616-DB24FF97F6B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840CB-2099-41E8-8ACE-0FA2BAD13D2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35B2D-F532-47B1-AE49-12AD84EA93F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B5834-71C9-45B7-99BE-41A7FD1C1FA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F3659-5456-4DD1-BBBC-E5CFE49AD9D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11846-02A5-49AB-90C9-A1E8D02FA9A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EFF6-F5E2-41BF-B3AC-9AE4CA93850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AED82C5-B714-4BED-B1F8-2E321C662C7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912732" y="2311129"/>
            <a:ext cx="4890165" cy="2246769"/>
          </a:xfrm>
          <a:prstGeom prst="rect">
            <a:avLst/>
          </a:prstGeom>
          <a:solidFill>
            <a:schemeClr val="bg2">
              <a:lumMod val="40000"/>
              <a:lumOff val="60000"/>
              <a:alpha val="4588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/>
              <a:t>   </a:t>
            </a:r>
          </a:p>
          <a:p>
            <a:pPr>
              <a:buFontTx/>
              <a:buChar char="•"/>
            </a:pPr>
            <a:r>
              <a:rPr lang="de-DE" sz="2000" dirty="0"/>
              <a:t>   phenomenolgy of neutron stars</a:t>
            </a:r>
            <a:endParaRPr lang="de-DE" sz="2000" dirty="0" err="1"/>
          </a:p>
          <a:p>
            <a:pPr>
              <a:buFontTx/>
              <a:buChar char="•"/>
            </a:pPr>
            <a:r>
              <a:rPr lang="de-DE" sz="2000" dirty="0" err="1"/>
              <a:t>   hyperons in the core</a:t>
            </a:r>
          </a:p>
          <a:p>
            <a:pPr>
              <a:buFontTx/>
              <a:buChar char="•"/>
            </a:pPr>
            <a:r>
              <a:rPr lang="de-DE" sz="2000" dirty="0" err="1"/>
              <a:t>   quark matter in the star</a:t>
            </a:r>
          </a:p>
          <a:p>
            <a:pPr>
              <a:buFontTx/>
              <a:buChar char="•"/>
            </a:pPr>
            <a:r>
              <a:rPr lang="de-DE" sz="2000" dirty="0" err="1"/>
              <a:t>   magnetic</a:t>
            </a:r>
            <a:r>
              <a:rPr lang="de-DE" sz="2000" dirty="0"/>
              <a:t> </a:t>
            </a:r>
            <a:r>
              <a:rPr lang="de-DE" sz="2000" dirty="0" err="1"/>
              <a:t>fields</a:t>
            </a:r>
          </a:p>
          <a:p>
            <a:pPr>
              <a:buFontTx/>
              <a:buChar char="•"/>
            </a:pPr>
            <a:r>
              <a:rPr lang="de-DE" sz="2000" dirty="0" err="1"/>
              <a:t>   lessons from the merger signal</a:t>
            </a:r>
            <a:endParaRPr lang="de-DE" sz="2000" dirty="0"/>
          </a:p>
          <a:p>
            <a:pPr>
              <a:buFontTx/>
              <a:buChar char="•"/>
            </a:pPr>
            <a:endParaRPr lang="de-DE" sz="2000" dirty="0"/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3203848" y="5951995"/>
            <a:ext cx="5809399" cy="738664"/>
          </a:xfrm>
          <a:prstGeom prst="rect">
            <a:avLst/>
          </a:prstGeom>
          <a:gradFill>
            <a:gsLst>
              <a:gs pos="0">
                <a:srgbClr val="EAF2CA"/>
              </a:gs>
              <a:gs pos="100000">
                <a:srgbClr val="D7FFFF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i="1" dirty="0"/>
              <a:t>V. </a:t>
            </a:r>
            <a:r>
              <a:rPr lang="de-DE" sz="1400" i="1" dirty="0" err="1"/>
              <a:t>Dexheimer</a:t>
            </a:r>
            <a:r>
              <a:rPr lang="de-DE" sz="1400" i="1" dirty="0"/>
              <a:t>, R. </a:t>
            </a:r>
            <a:r>
              <a:rPr lang="de-DE" sz="1400" i="1" dirty="0" err="1"/>
              <a:t>Mallick</a:t>
            </a:r>
            <a:r>
              <a:rPr lang="de-DE" sz="1400" i="1" dirty="0"/>
              <a:t>, P. Mehta, R. Nandi, R. </a:t>
            </a:r>
            <a:r>
              <a:rPr lang="de-DE" sz="1400" i="1" dirty="0" err="1"/>
              <a:t>Negreiros</a:t>
            </a:r>
            <a:r>
              <a:rPr lang="de-DE" sz="1400" i="1" dirty="0"/>
              <a:t>, B. </a:t>
            </a:r>
            <a:r>
              <a:rPr lang="de-DE" sz="1400" i="1" dirty="0" err="1"/>
              <a:t>Franzon</a:t>
            </a:r>
            <a:r>
              <a:rPr lang="de-DE" sz="1400" i="1" dirty="0"/>
              <a:t>,    R. Gomes, A. Mukherjee, J. </a:t>
            </a:r>
            <a:r>
              <a:rPr lang="de-DE" sz="1400" i="1" dirty="0" err="1"/>
              <a:t>Steinheimer</a:t>
            </a:r>
            <a:r>
              <a:rPr lang="de-DE" sz="1400" i="1" dirty="0"/>
              <a:t>, A. Motornenko, SWS </a:t>
            </a:r>
          </a:p>
          <a:p>
            <a:r>
              <a:rPr lang="de-DE" sz="1400" i="1" dirty="0" err="1"/>
              <a:t>FIAS ,Kent</a:t>
            </a:r>
            <a:r>
              <a:rPr lang="de-DE" sz="1400" i="1" dirty="0"/>
              <a:t> </a:t>
            </a:r>
            <a:r>
              <a:rPr lang="de-DE" sz="1400" i="1" dirty="0" err="1"/>
              <a:t>State, Rio de Janeiro, Porto</a:t>
            </a:r>
            <a:r>
              <a:rPr lang="de-DE" sz="1400" i="1" dirty="0"/>
              <a:t> </a:t>
            </a:r>
            <a:r>
              <a:rPr lang="de-DE" sz="1400" i="1" dirty="0" err="1"/>
              <a:t>Alegre, Bhopal </a:t>
            </a:r>
            <a:r>
              <a:rPr lang="de-DE" sz="1400" i="1" dirty="0"/>
              <a:t>, Mumbai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3707904" y="1772816"/>
            <a:ext cx="118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i="1" dirty="0"/>
              <a:t>OUTLINE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1979712" y="971436"/>
            <a:ext cx="4752528" cy="36933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90000"/>
                </a:schemeClr>
              </a:gs>
              <a:gs pos="100000">
                <a:schemeClr val="accent3">
                  <a:lumMod val="95000"/>
                </a:schemeClr>
              </a:gs>
            </a:gsLst>
            <a:lin ang="5400000" scaled="0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b="1" dirty="0"/>
              <a:t>Hybrid Stars and Star Mergers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88224" y="116632"/>
            <a:ext cx="2279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CSQCD VII, New York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cess 4"/>
          <p:cNvSpPr/>
          <p:nvPr/>
        </p:nvSpPr>
        <p:spPr>
          <a:xfrm>
            <a:off x="3707904" y="1556792"/>
            <a:ext cx="2376264" cy="144016"/>
          </a:xfrm>
          <a:prstGeom prst="flowChartProcess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cess 5"/>
          <p:cNvSpPr/>
          <p:nvPr/>
        </p:nvSpPr>
        <p:spPr>
          <a:xfrm>
            <a:off x="2123728" y="2708920"/>
            <a:ext cx="1008112" cy="144016"/>
          </a:xfrm>
          <a:prstGeom prst="flowChartProcess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05976" y="3140968"/>
            <a:ext cx="2738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connect both worlds</a:t>
            </a:r>
          </a:p>
          <a:p>
            <a:r>
              <a:rPr lang="en-US" dirty="0"/>
              <a:t>in some reasonable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5013176"/>
            <a:ext cx="77285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Practical model useful for heavy-ion simulations and compact star physics</a:t>
            </a:r>
          </a:p>
          <a:p>
            <a:endParaRPr lang="en-US" dirty="0"/>
          </a:p>
          <a:p>
            <a:r>
              <a:rPr lang="en-US" dirty="0"/>
              <a:t>correct asymptotic degrees of freedom</a:t>
            </a:r>
          </a:p>
          <a:p>
            <a:r>
              <a:rPr lang="en-US" dirty="0"/>
              <a:t>reasonable description on a quantitative level for high T down to nuclei</a:t>
            </a:r>
          </a:p>
          <a:p>
            <a:r>
              <a:rPr lang="en-US" dirty="0"/>
              <a:t>possibility of studying first-order as well as cross-over transitions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1744" y="380962"/>
            <a:ext cx="5692584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i="1" dirty="0"/>
              <a:t>multi-messenger astronomy  ➛  multi-message theory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56" y="1022746"/>
            <a:ext cx="5828830" cy="37744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8567F6-B375-5E49-AFF6-F768F9832581}"/>
              </a:ext>
            </a:extLst>
          </p:cNvPr>
          <p:cNvSpPr txBox="1"/>
          <p:nvPr/>
        </p:nvSpPr>
        <p:spPr>
          <a:xfrm>
            <a:off x="6516216" y="1857598"/>
            <a:ext cx="2069797" cy="646331"/>
          </a:xfrm>
          <a:prstGeom prst="rect">
            <a:avLst/>
          </a:prstGeom>
          <a:solidFill>
            <a:srgbClr val="E3F8F2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phase diagram of </a:t>
            </a:r>
          </a:p>
          <a:p>
            <a:r>
              <a:rPr lang="en-US" i="1" dirty="0"/>
              <a:t>strong interactions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E5C49A2-99E7-A340-88F2-53E772183B36}"/>
              </a:ext>
            </a:extLst>
          </p:cNvPr>
          <p:cNvCxnSpPr>
            <a:cxnSpLocks/>
          </p:cNvCxnSpPr>
          <p:nvPr/>
        </p:nvCxnSpPr>
        <p:spPr>
          <a:xfrm flipH="1" flipV="1">
            <a:off x="4788024" y="1915091"/>
            <a:ext cx="1599624" cy="1357515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418DBB-31CB-6446-8FE8-200E604A7381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3197876" y="2868022"/>
            <a:ext cx="3208100" cy="59611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99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95736" y="836712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to 2 solar masses, radii around 10 - 15 km</a:t>
            </a:r>
          </a:p>
          <a:p>
            <a:r>
              <a:rPr lang="en-US" dirty="0"/>
              <a:t>maximum central densities    4 to 10  ρ</a:t>
            </a:r>
            <a:r>
              <a:rPr lang="en-US" baseline="-25000" dirty="0"/>
              <a:t>0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more than 2600 known neutron stars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32856"/>
            <a:ext cx="6012160" cy="4506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8304" y="5157192"/>
            <a:ext cx="1262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hyper star</a:t>
            </a:r>
          </a:p>
          <a:p>
            <a:endParaRPr lang="en-US" dirty="0"/>
          </a:p>
          <a:p>
            <a:r>
              <a:rPr lang="en-US" dirty="0"/>
              <a:t>hybrid star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652120" y="5398616"/>
            <a:ext cx="1656184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56176" y="5949280"/>
            <a:ext cx="1152128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35696" y="260648"/>
            <a:ext cx="5235929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neutron stars are remnants of Type II supernovae</a:t>
            </a:r>
          </a:p>
        </p:txBody>
      </p:sp>
    </p:spTree>
    <p:extLst>
      <p:ext uri="{BB962C8B-B14F-4D97-AF65-F5344CB8AC3E}">
        <p14:creationId xmlns:p14="http://schemas.microsoft.com/office/powerpoint/2010/main" val="176053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95936" y="548680"/>
            <a:ext cx="72008" cy="72008"/>
          </a:xfrm>
          <a:prstGeom prst="ellipse">
            <a:avLst/>
          </a:prstGeom>
          <a:solidFill>
            <a:srgbClr val="FF0000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076056" y="3068960"/>
            <a:ext cx="3022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benchmark for NS models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76056" y="3356992"/>
            <a:ext cx="3408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 = (1.97 +- .04) M</a:t>
            </a:r>
            <a:r>
              <a:rPr lang="en-US" sz="1400" baseline="-25000" dirty="0"/>
              <a:t>0</a:t>
            </a:r>
          </a:p>
          <a:p>
            <a:r>
              <a:rPr lang="en-US" sz="1400" dirty="0"/>
              <a:t>Demorest et al. Nature 467, 1081 (2010)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88024" y="5445224"/>
            <a:ext cx="4104456" cy="36933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well established - heavy neutron stars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8600" y="571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Oval 16"/>
          <p:cNvSpPr/>
          <p:nvPr/>
        </p:nvSpPr>
        <p:spPr>
          <a:xfrm flipH="1">
            <a:off x="2843808" y="4509120"/>
            <a:ext cx="72008" cy="72008"/>
          </a:xfrm>
          <a:prstGeom prst="ellipse">
            <a:avLst/>
          </a:prstGeom>
          <a:solidFill>
            <a:schemeClr val="tx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076056" y="4149080"/>
            <a:ext cx="38001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new observation PSR J0348+0432</a:t>
            </a:r>
          </a:p>
          <a:p>
            <a:r>
              <a:rPr lang="en-US" sz="1400" dirty="0"/>
              <a:t>M = (2.01 +- .04) M</a:t>
            </a:r>
            <a:r>
              <a:rPr lang="en-US" sz="1400" baseline="-25000" dirty="0"/>
              <a:t>0</a:t>
            </a:r>
          </a:p>
          <a:p>
            <a:r>
              <a:rPr lang="en-US" sz="1400" dirty="0"/>
              <a:t>Antoniadis et al. Science 340, 448 (2013) </a:t>
            </a:r>
          </a:p>
          <a:p>
            <a:endParaRPr lang="en-US" dirty="0"/>
          </a:p>
        </p:txBody>
      </p:sp>
      <p:pic>
        <p:nvPicPr>
          <p:cNvPr id="22" name="Picture 21" descr="masses_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747464"/>
            <a:ext cx="4846211" cy="685800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H="1">
            <a:off x="2699792" y="3253626"/>
            <a:ext cx="2376264" cy="967462"/>
          </a:xfrm>
          <a:prstGeom prst="straightConnector1">
            <a:avLst/>
          </a:prstGeom>
          <a:ln w="22225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843808" y="4365104"/>
            <a:ext cx="2160240" cy="72008"/>
          </a:xfrm>
          <a:prstGeom prst="straightConnector1">
            <a:avLst/>
          </a:prstGeom>
          <a:ln w="22225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9512" y="5805264"/>
            <a:ext cx="3849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Lattimer</a:t>
            </a:r>
            <a:r>
              <a:rPr lang="en-US" sz="1200" i="1" dirty="0"/>
              <a:t>, Ann. Rev. .</a:t>
            </a:r>
            <a:r>
              <a:rPr lang="en-US" sz="1200" i="1" dirty="0" err="1"/>
              <a:t>Nucl</a:t>
            </a:r>
            <a:r>
              <a:rPr lang="en-US" sz="1200" i="1" dirty="0"/>
              <a:t>. &amp; Part. Sci., 62, 485 (2012)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2933" y="977126"/>
            <a:ext cx="2724837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Masses of Neutron Stars</a:t>
            </a:r>
          </a:p>
        </p:txBody>
      </p:sp>
    </p:spTree>
    <p:extLst>
      <p:ext uri="{BB962C8B-B14F-4D97-AF65-F5344CB8AC3E}">
        <p14:creationId xmlns:p14="http://schemas.microsoft.com/office/powerpoint/2010/main" val="102312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7468" y="265469"/>
            <a:ext cx="2083511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Neutron Star Radii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372126"/>
            <a:ext cx="716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10.4 km &lt; R &lt; 12.9 km    analysis of range of EOS, PRE XB, </a:t>
            </a:r>
            <a:r>
              <a:rPr lang="en-US" dirty="0" err="1"/>
              <a:t>qLMXB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17033" y="1738242"/>
            <a:ext cx="209018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i="1" dirty="0"/>
              <a:t>Steiner et al., APJL 765, L5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509" y="1738282"/>
            <a:ext cx="198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9 </a:t>
            </a:r>
            <a:r>
              <a:rPr lang="en-US" dirty="0"/>
              <a:t>km &lt; R </a:t>
            </a:r>
            <a:r>
              <a:rPr lang="en-US"/>
              <a:t>&lt; 11 </a:t>
            </a:r>
            <a:r>
              <a:rPr lang="en-US" dirty="0"/>
              <a:t>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6661" y="1750046"/>
            <a:ext cx="103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 XB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16609" y="1780967"/>
            <a:ext cx="2353529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i="1" dirty="0" err="1"/>
              <a:t>Özel</a:t>
            </a:r>
            <a:r>
              <a:rPr lang="en-US" sz="1200" i="1" dirty="0"/>
              <a:t> et al., PRD 82, 101301(R)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5509" y="2103413"/>
            <a:ext cx="12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 &gt; 14 km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8678" y="2097794"/>
            <a:ext cx="2058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PRE 4U 1724-307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26974" y="2128571"/>
            <a:ext cx="2736304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Suleimanov</a:t>
            </a:r>
            <a:r>
              <a:rPr lang="en-US" sz="1200" i="1" dirty="0"/>
              <a:t> et al., APJ 742, 122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8" y="2472745"/>
            <a:ext cx="239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7.6 km &lt; R &lt; 10.4 km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68537" y="2463453"/>
            <a:ext cx="190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R, </a:t>
            </a:r>
            <a:r>
              <a:rPr lang="en-US" dirty="0" err="1"/>
              <a:t>qLMXB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93086" y="2484906"/>
            <a:ext cx="186714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Guillot</a:t>
            </a:r>
            <a:r>
              <a:rPr lang="en-US" sz="1200" i="1" dirty="0"/>
              <a:t> et al, APJ 772, 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1363" y="3460958"/>
            <a:ext cx="3095719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tendency towards small radii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124" y="2837876"/>
            <a:ext cx="250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10.4 km &lt; R &lt; 11.3 km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51314" y="2826976"/>
            <a:ext cx="169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bursts, </a:t>
            </a:r>
            <a:r>
              <a:rPr lang="en-US" dirty="0" err="1"/>
              <a:t>qLMXB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577062" y="2879169"/>
            <a:ext cx="19862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Özel</a:t>
            </a:r>
            <a:r>
              <a:rPr lang="en-US" sz="1200" i="1" dirty="0"/>
              <a:t> et al, APJ 820, 28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297DF0-F57B-1D46-A70B-4BD3C298E0BC}"/>
              </a:ext>
            </a:extLst>
          </p:cNvPr>
          <p:cNvSpPr txBox="1"/>
          <p:nvPr/>
        </p:nvSpPr>
        <p:spPr>
          <a:xfrm>
            <a:off x="1043608" y="849260"/>
            <a:ext cx="6746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X-ray bursters, use luminosity, temperature information to extract radius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0D6E18-4164-F644-B2CD-3B7B81552ECE}"/>
              </a:ext>
            </a:extLst>
          </p:cNvPr>
          <p:cNvSpPr txBox="1"/>
          <p:nvPr/>
        </p:nvSpPr>
        <p:spPr>
          <a:xfrm>
            <a:off x="385323" y="4487269"/>
            <a:ext cx="43492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measure non-uniform thermal X-ray emission </a:t>
            </a:r>
          </a:p>
          <a:p>
            <a:r>
              <a:rPr lang="de-DE" sz="1600"/>
              <a:t>from rotating neutron </a:t>
            </a:r>
            <a:r>
              <a:rPr lang="de-DE"/>
              <a:t>stars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9481D1-CF65-A04C-A108-CCC26E460F03}"/>
              </a:ext>
            </a:extLst>
          </p:cNvPr>
          <p:cNvSpPr txBox="1"/>
          <p:nvPr/>
        </p:nvSpPr>
        <p:spPr>
          <a:xfrm>
            <a:off x="368158" y="5188807"/>
            <a:ext cx="3241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determine compactness  </a:t>
            </a:r>
            <a:r>
              <a:rPr lang="de-DE" sz="1600" i="1"/>
              <a:t>M/R  </a:t>
            </a:r>
            <a:r>
              <a:rPr lang="de-DE" sz="1600"/>
              <a:t>,  </a:t>
            </a:r>
          </a:p>
          <a:p>
            <a:r>
              <a:rPr lang="de-DE" sz="1600"/>
              <a:t>combine with mass measurement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652187-B270-DE48-A96A-7E4D7663D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703" y="4098892"/>
            <a:ext cx="3111729" cy="25640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B7E3B6E-259F-2742-BADD-1775DDD43049}"/>
              </a:ext>
            </a:extLst>
          </p:cNvPr>
          <p:cNvSpPr txBox="1"/>
          <p:nvPr/>
        </p:nvSpPr>
        <p:spPr>
          <a:xfrm>
            <a:off x="396706" y="4062730"/>
            <a:ext cx="4951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Neutron Star Interior Composition Explorer  (NICER)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24810F-4DA0-3446-8313-F7DDA25D51C9}"/>
              </a:ext>
            </a:extLst>
          </p:cNvPr>
          <p:cNvSpPr txBox="1"/>
          <p:nvPr/>
        </p:nvSpPr>
        <p:spPr>
          <a:xfrm>
            <a:off x="2279731" y="6245266"/>
            <a:ext cx="3122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From Ozel et al, APJ 843, 93 (2016)</a:t>
            </a:r>
          </a:p>
        </p:txBody>
      </p:sp>
    </p:spTree>
    <p:extLst>
      <p:ext uri="{BB962C8B-B14F-4D97-AF65-F5344CB8AC3E}">
        <p14:creationId xmlns:p14="http://schemas.microsoft.com/office/powerpoint/2010/main" val="419780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886190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diag</a:t>
            </a:r>
            <a:r>
              <a:rPr lang="en-US" dirty="0"/>
              <a:t> (V)  = { (</a:t>
            </a:r>
            <a:r>
              <a:rPr lang="en-US" dirty="0" err="1"/>
              <a:t>ω</a:t>
            </a:r>
            <a:r>
              <a:rPr lang="en-US" dirty="0"/>
              <a:t> + </a:t>
            </a:r>
            <a:r>
              <a:rPr lang="en-US" dirty="0" err="1"/>
              <a:t>ρ</a:t>
            </a:r>
            <a:r>
              <a:rPr lang="en-US" dirty="0"/>
              <a:t>) / √2 , (</a:t>
            </a:r>
            <a:r>
              <a:rPr lang="en-US" dirty="0" err="1"/>
              <a:t>ω</a:t>
            </a:r>
            <a:r>
              <a:rPr lang="en-US" dirty="0"/>
              <a:t> - </a:t>
            </a:r>
            <a:r>
              <a:rPr lang="en-US" dirty="0" err="1"/>
              <a:t>ρ</a:t>
            </a:r>
            <a:r>
              <a:rPr lang="en-US" dirty="0"/>
              <a:t>) / √2 , </a:t>
            </a:r>
            <a:r>
              <a:rPr lang="en-US" dirty="0" err="1"/>
              <a:t>ϕ</a:t>
            </a:r>
            <a:r>
              <a:rPr lang="en-US" dirty="0"/>
              <a:t> 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245" y="2512641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diag</a:t>
            </a:r>
            <a:r>
              <a:rPr lang="en-US" dirty="0"/>
              <a:t> (X)  = { (</a:t>
            </a:r>
            <a:r>
              <a:rPr lang="en-US" dirty="0" err="1"/>
              <a:t>σ</a:t>
            </a:r>
            <a:r>
              <a:rPr lang="en-US" dirty="0"/>
              <a:t> + </a:t>
            </a:r>
            <a:r>
              <a:rPr lang="en-US" dirty="0" err="1"/>
              <a:t>δ</a:t>
            </a:r>
            <a:r>
              <a:rPr lang="en-US" dirty="0"/>
              <a:t> ) / √2 , (</a:t>
            </a:r>
            <a:r>
              <a:rPr lang="en-US" dirty="0" err="1"/>
              <a:t>σ</a:t>
            </a:r>
            <a:r>
              <a:rPr lang="en-US" dirty="0"/>
              <a:t> - </a:t>
            </a:r>
            <a:r>
              <a:rPr lang="en-US" dirty="0" err="1"/>
              <a:t>δ</a:t>
            </a:r>
            <a:r>
              <a:rPr lang="en-US" dirty="0"/>
              <a:t>) / √2 , </a:t>
            </a:r>
            <a:r>
              <a:rPr lang="en-US" dirty="0" err="1"/>
              <a:t>ς</a:t>
            </a:r>
            <a:r>
              <a:rPr lang="en-US" dirty="0"/>
              <a:t>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0245" y="1288505"/>
            <a:ext cx="313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   =   { p , n , </a:t>
            </a:r>
            <a:r>
              <a:rPr lang="en-US" dirty="0" err="1"/>
              <a:t>Λ</a:t>
            </a:r>
            <a:r>
              <a:rPr lang="en-US" dirty="0"/>
              <a:t>  , </a:t>
            </a:r>
            <a:r>
              <a:rPr lang="en-US" dirty="0" err="1"/>
              <a:t>Σ</a:t>
            </a:r>
            <a:r>
              <a:rPr lang="en-US" baseline="30000" dirty="0"/>
              <a:t>±/0</a:t>
            </a:r>
            <a:r>
              <a:rPr lang="en-US" dirty="0"/>
              <a:t> , </a:t>
            </a:r>
            <a:r>
              <a:rPr lang="en-US" dirty="0" err="1"/>
              <a:t>Χ</a:t>
            </a:r>
            <a:r>
              <a:rPr lang="en-US" baseline="30000" dirty="0"/>
              <a:t>-/0</a:t>
            </a:r>
            <a:r>
              <a:rPr lang="en-US" dirty="0"/>
              <a:t> }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8597" y="1288505"/>
            <a:ext cx="10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baryons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2813" y="1864569"/>
            <a:ext cx="1698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vector mesons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4821" y="2512641"/>
            <a:ext cx="167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 mesons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3150" y="3356992"/>
            <a:ext cx="709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fields generate masses, scalar </a:t>
            </a:r>
            <a:r>
              <a:rPr lang="en-US" dirty="0" err="1"/>
              <a:t>attraction</a:t>
            </a:r>
            <a:r>
              <a:rPr lang="en-US" dirty="0"/>
              <a:t> and vector repulsion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624" y="724319"/>
            <a:ext cx="19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Lowest </a:t>
            </a:r>
            <a:r>
              <a:rPr lang="en-US" dirty="0" err="1"/>
              <a:t>multiplets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4638" y="203947"/>
            <a:ext cx="7957628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CMF - hadronic SU(3)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non-linear </a:t>
            </a:r>
            <a:r>
              <a:rPr lang="de-DE" dirty="0" err="1"/>
              <a:t>realization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σω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</p:txBody>
      </p:sp>
      <p:sp>
        <p:nvSpPr>
          <p:cNvPr id="37" name="Text Box 7">
            <a:extLst>
              <a:ext uri="{FF2B5EF4-FFF2-40B4-BE49-F238E27FC236}">
                <a16:creationId xmlns:a16="http://schemas.microsoft.com/office/drawing/2014/main" id="{AAB6636B-D8E6-154C-B002-D904F6C36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9509" y="3832842"/>
            <a:ext cx="47621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error in energy</a:t>
            </a:r>
            <a:r>
              <a:rPr lang="en-US" sz="2400" dirty="0">
                <a:latin typeface="Times New Roman" pitchFamily="18" charset="0"/>
              </a:rPr>
              <a:t>    </a:t>
            </a:r>
            <a:r>
              <a:rPr lang="en-US" sz="2400" dirty="0" err="1">
                <a:latin typeface="Times New Roman" pitchFamily="18" charset="0"/>
              </a:rPr>
              <a:t>ε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(A &gt; 50)    ~ 0.17 % 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ε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(A &gt; 100)  ~ 0.12 %</a:t>
            </a:r>
          </a:p>
        </p:txBody>
      </p:sp>
      <p:sp>
        <p:nvSpPr>
          <p:cNvPr id="38" name="Textfeld 9">
            <a:extLst>
              <a:ext uri="{FF2B5EF4-FFF2-40B4-BE49-F238E27FC236}">
                <a16:creationId xmlns:a16="http://schemas.microsoft.com/office/drawing/2014/main" id="{ED0C6D9A-A069-7048-8784-84ACFEACC3DA}"/>
              </a:ext>
            </a:extLst>
          </p:cNvPr>
          <p:cNvSpPr txBox="1"/>
          <p:nvPr/>
        </p:nvSpPr>
        <p:spPr>
          <a:xfrm>
            <a:off x="870614" y="4813433"/>
            <a:ext cx="6909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correct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binding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energies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hypernuclei, reasonable charge radii</a:t>
            </a:r>
            <a:endParaRPr lang="de-DE" sz="2000" dirty="0">
              <a:solidFill>
                <a:srgbClr val="0E1EB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527D9-E154-CC4C-8340-DD05844B4BAC}"/>
              </a:ext>
            </a:extLst>
          </p:cNvPr>
          <p:cNvSpPr txBox="1"/>
          <p:nvPr/>
        </p:nvSpPr>
        <p:spPr>
          <a:xfrm>
            <a:off x="870614" y="406367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nuclear properties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833FB491-2C8E-0842-833E-8D5F49738404}"/>
              </a:ext>
            </a:extLst>
          </p:cNvPr>
          <p:cNvSpPr/>
          <p:nvPr/>
        </p:nvSpPr>
        <p:spPr>
          <a:xfrm>
            <a:off x="3065033" y="3776499"/>
            <a:ext cx="324476" cy="943682"/>
          </a:xfrm>
          <a:prstGeom prst="leftBrace">
            <a:avLst/>
          </a:prstGeom>
          <a:ln>
            <a:solidFill>
              <a:schemeClr val="accent1">
                <a:lumMod val="50000"/>
              </a:schemeClr>
            </a:solidFill>
            <a:headEnd type="none"/>
            <a:tailEnd type="non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3FBA06DE-655C-7447-8679-104EC2EFD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9704" y="5271590"/>
            <a:ext cx="26642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400" i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</a:rPr>
              <a:t>SWS, Phys. Rev. C66, 064310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E1FFFD-AC0F-9F4E-840E-88F3A20B20FE}"/>
              </a:ext>
            </a:extLst>
          </p:cNvPr>
          <p:cNvSpPr txBox="1"/>
          <p:nvPr/>
        </p:nvSpPr>
        <p:spPr>
          <a:xfrm>
            <a:off x="1717404" y="5791962"/>
            <a:ext cx="549381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new fit in the works – requires parameter fine-tuning</a:t>
            </a:r>
          </a:p>
          <a:p>
            <a:r>
              <a:rPr lang="en-US" i="1" dirty="0"/>
              <a:t>                                  combine with crust simulations</a:t>
            </a:r>
          </a:p>
        </p:txBody>
      </p:sp>
    </p:spTree>
    <p:extLst>
      <p:ext uri="{BB962C8B-B14F-4D97-AF65-F5344CB8AC3E}">
        <p14:creationId xmlns:p14="http://schemas.microsoft.com/office/powerpoint/2010/main" val="56680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205870-904A-F940-AD32-4F8C6756F9F3}"/>
              </a:ext>
            </a:extLst>
          </p:cNvPr>
          <p:cNvSpPr txBox="1"/>
          <p:nvPr/>
        </p:nvSpPr>
        <p:spPr>
          <a:xfrm>
            <a:off x="611560" y="5229200"/>
            <a:ext cx="8432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/>
              <a:t>Surveys:   </a:t>
            </a:r>
          </a:p>
          <a:p>
            <a:endParaRPr lang="de-DE" i="1"/>
          </a:p>
          <a:p>
            <a:r>
              <a:rPr lang="de-DE" i="1"/>
              <a:t>  Dutra et al, Phys. Rev. C </a:t>
            </a:r>
            <a:r>
              <a:rPr lang="de-DE" b="1" i="1"/>
              <a:t>85</a:t>
            </a:r>
            <a:r>
              <a:rPr lang="de-DE" i="1"/>
              <a:t>, 035201 (2012)   (240 Skyrme parametrizations)</a:t>
            </a:r>
          </a:p>
          <a:p>
            <a:r>
              <a:rPr lang="de-DE" i="1"/>
              <a:t>  Dutra et al, Phys. Rev. C </a:t>
            </a:r>
            <a:r>
              <a:rPr lang="de-DE" b="1" i="1"/>
              <a:t>90</a:t>
            </a:r>
            <a:r>
              <a:rPr lang="de-DE" i="1"/>
              <a:t>, 055203 (2014)   (263 RMF models)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25287F-FF18-E544-984E-B201E67A7BA5}"/>
              </a:ext>
            </a:extLst>
          </p:cNvPr>
          <p:cNvSpPr txBox="1"/>
          <p:nvPr/>
        </p:nvSpPr>
        <p:spPr>
          <a:xfrm>
            <a:off x="1691680" y="685612"/>
            <a:ext cx="5981125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constraints for the nucleonic part of the equation of state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8506D7-53E7-B540-9B10-23356BDAE1E3}"/>
              </a:ext>
            </a:extLst>
          </p:cNvPr>
          <p:cNvSpPr txBox="1"/>
          <p:nvPr/>
        </p:nvSpPr>
        <p:spPr>
          <a:xfrm>
            <a:off x="1034242" y="1537533"/>
            <a:ext cx="74981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nuclear matter saturation density  𝛒</a:t>
            </a:r>
            <a:r>
              <a:rPr lang="de-DE" baseline="-25000"/>
              <a:t>0</a:t>
            </a:r>
            <a:r>
              <a:rPr lang="de-DE"/>
              <a:t> ≈ 0.15 – 0.17 fm</a:t>
            </a:r>
            <a:r>
              <a:rPr lang="de-DE" baseline="30000"/>
              <a:t>-3</a:t>
            </a:r>
            <a:r>
              <a:rPr lang="de-DE"/>
              <a:t>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binding energy per nucleon  E/N ≈ 15 - 16 MeV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(in-)compressibility 𝛋 = 9 (dP/d𝛒) | </a:t>
            </a:r>
            <a:r>
              <a:rPr lang="de-DE" baseline="-25000"/>
              <a:t>𝛒0</a:t>
            </a:r>
            <a:r>
              <a:rPr lang="de-DE"/>
              <a:t>  ≈  190 – 270 MeV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(a-)symmetry energy  S = ½ </a:t>
            </a:r>
            <a:r>
              <a:rPr lang="el-GR"/>
              <a:t>ρ</a:t>
            </a:r>
            <a:r>
              <a:rPr lang="de-DE" baseline="-25000"/>
              <a:t>0</a:t>
            </a:r>
            <a:r>
              <a:rPr lang="de-DE" baseline="30000"/>
              <a:t>2</a:t>
            </a:r>
            <a:r>
              <a:rPr lang="el-GR"/>
              <a:t> </a:t>
            </a:r>
            <a:r>
              <a:rPr lang="de-DE"/>
              <a:t>d</a:t>
            </a:r>
            <a:r>
              <a:rPr lang="de-DE" baseline="30000"/>
              <a:t>2</a:t>
            </a:r>
            <a:r>
              <a:rPr lang="de-DE"/>
              <a:t>(</a:t>
            </a:r>
            <a:r>
              <a:rPr lang="el-GR"/>
              <a:t>ε</a:t>
            </a:r>
            <a:r>
              <a:rPr lang="de-DE"/>
              <a:t>/</a:t>
            </a:r>
            <a:r>
              <a:rPr lang="el-GR"/>
              <a:t>ρ</a:t>
            </a:r>
            <a:r>
              <a:rPr lang="de-DE"/>
              <a:t>) / [d(</a:t>
            </a:r>
            <a:r>
              <a:rPr lang="el-GR"/>
              <a:t>ρ</a:t>
            </a:r>
            <a:r>
              <a:rPr lang="de-DE" baseline="-25000"/>
              <a:t>p</a:t>
            </a:r>
            <a:r>
              <a:rPr lang="de-DE"/>
              <a:t> – </a:t>
            </a:r>
            <a:r>
              <a:rPr lang="el-GR"/>
              <a:t>ρ</a:t>
            </a:r>
            <a:r>
              <a:rPr lang="de-DE" baseline="-25000"/>
              <a:t>n</a:t>
            </a:r>
            <a:r>
              <a:rPr lang="de-DE"/>
              <a:t>)]</a:t>
            </a:r>
            <a:r>
              <a:rPr lang="de-DE" baseline="30000"/>
              <a:t>2  </a:t>
            </a:r>
            <a:r>
              <a:rPr lang="de-DE"/>
              <a:t>≈  25 – 35 MeV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slope parameter L = 3 </a:t>
            </a:r>
            <a:r>
              <a:rPr lang="el-GR"/>
              <a:t>ρ</a:t>
            </a:r>
            <a:r>
              <a:rPr lang="de-DE" baseline="-25000"/>
              <a:t>0 </a:t>
            </a:r>
            <a:r>
              <a:rPr lang="de-DE"/>
              <a:t>(dS / d</a:t>
            </a:r>
            <a:r>
              <a:rPr lang="el-GR"/>
              <a:t>ρ</a:t>
            </a:r>
            <a:r>
              <a:rPr lang="de-DE"/>
              <a:t>)(</a:t>
            </a:r>
            <a:r>
              <a:rPr lang="el-GR"/>
              <a:t>ρ</a:t>
            </a:r>
            <a:r>
              <a:rPr lang="de-DE" baseline="-25000"/>
              <a:t>0</a:t>
            </a:r>
            <a:r>
              <a:rPr lang="de-DE"/>
              <a:t>) ≈  30 – 100 MeV</a:t>
            </a:r>
            <a:endParaRPr lang="de-DE" baseline="30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F090F4-69E1-C14F-9B6D-7F08594D6ACB}"/>
              </a:ext>
            </a:extLst>
          </p:cNvPr>
          <p:cNvSpPr txBox="1"/>
          <p:nvPr/>
        </p:nvSpPr>
        <p:spPr>
          <a:xfrm>
            <a:off x="539552" y="4583695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sources for constraints – nuclear masses, GDR, Sn isotopes, flow studies, ...</a:t>
            </a:r>
          </a:p>
          <a:p>
            <a:r>
              <a:rPr lang="de-DE"/>
              <a:t>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39741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45" y="641650"/>
            <a:ext cx="5104883" cy="2786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4999" y="2874549"/>
            <a:ext cx="16246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i="1" dirty="0" err="1"/>
              <a:t>Chamel</a:t>
            </a:r>
            <a:r>
              <a:rPr lang="en-US" sz="1000" i="1" dirty="0"/>
              <a:t>, </a:t>
            </a:r>
            <a:r>
              <a:rPr lang="en-US" sz="1000" i="1" dirty="0" err="1"/>
              <a:t>Haensel</a:t>
            </a:r>
            <a:r>
              <a:rPr lang="en-US" sz="1000" i="1" dirty="0"/>
              <a:t>, </a:t>
            </a:r>
          </a:p>
          <a:p>
            <a:pPr lvl="0"/>
            <a:r>
              <a:rPr lang="en-US" sz="1000" i="1" dirty="0"/>
              <a:t>Living Rev. Relativity 11, 10 (2008)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1288" y="136340"/>
            <a:ext cx="2210862" cy="36933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90000"/>
                </a:schemeClr>
              </a:gs>
              <a:gs pos="0">
                <a:schemeClr val="bg1"/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structue of the crust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9661" y="567918"/>
            <a:ext cx="2613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non-accreting crust (BPS)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0192" y="1300919"/>
            <a:ext cx="22376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56</a:t>
            </a:r>
            <a:r>
              <a:rPr lang="en-US" dirty="0"/>
              <a:t>Fe      8.1×10</a:t>
            </a:r>
            <a:r>
              <a:rPr lang="en-US" baseline="30000" dirty="0"/>
              <a:t>6 </a:t>
            </a:r>
            <a:endParaRPr lang="en-US" dirty="0"/>
          </a:p>
          <a:p>
            <a:r>
              <a:rPr lang="en-US" baseline="30000" dirty="0"/>
              <a:t>62</a:t>
            </a:r>
            <a:r>
              <a:rPr lang="en-US" dirty="0"/>
              <a:t>Ni      2.7×10</a:t>
            </a:r>
            <a:r>
              <a:rPr lang="en-US" baseline="30000" dirty="0"/>
              <a:t>8</a:t>
            </a:r>
            <a:endParaRPr lang="en-US" dirty="0"/>
          </a:p>
          <a:p>
            <a:r>
              <a:rPr lang="en-US" baseline="30000" dirty="0"/>
              <a:t>64</a:t>
            </a:r>
            <a:r>
              <a:rPr lang="en-US" dirty="0"/>
              <a:t>Ni      1.2×10</a:t>
            </a:r>
            <a:r>
              <a:rPr lang="en-US" baseline="30000" dirty="0"/>
              <a:t>9</a:t>
            </a:r>
            <a:r>
              <a:rPr lang="en-US" dirty="0"/>
              <a:t> </a:t>
            </a:r>
          </a:p>
          <a:p>
            <a:r>
              <a:rPr lang="en-US" baseline="30000" dirty="0"/>
              <a:t>84</a:t>
            </a:r>
            <a:r>
              <a:rPr lang="en-US" dirty="0"/>
              <a:t>Se      8.1×10</a:t>
            </a:r>
            <a:r>
              <a:rPr lang="en-US" baseline="30000" dirty="0"/>
              <a:t>9</a:t>
            </a:r>
            <a:r>
              <a:rPr lang="en-US" dirty="0"/>
              <a:t> </a:t>
            </a:r>
          </a:p>
          <a:p>
            <a:r>
              <a:rPr lang="en-US" baseline="30000" dirty="0"/>
              <a:t>82</a:t>
            </a:r>
            <a:r>
              <a:rPr lang="en-US" dirty="0"/>
              <a:t>Ge     2.2×10</a:t>
            </a:r>
            <a:r>
              <a:rPr lang="en-US" baseline="30000" dirty="0"/>
              <a:t>10</a:t>
            </a:r>
            <a:r>
              <a:rPr lang="en-US" dirty="0"/>
              <a:t>  </a:t>
            </a:r>
          </a:p>
          <a:p>
            <a:r>
              <a:rPr lang="en-US" baseline="30000" dirty="0"/>
              <a:t>80</a:t>
            </a:r>
            <a:r>
              <a:rPr lang="en-US" dirty="0"/>
              <a:t>Zn      4.9×10</a:t>
            </a:r>
            <a:r>
              <a:rPr lang="en-US" baseline="30000" dirty="0"/>
              <a:t>10</a:t>
            </a:r>
            <a:r>
              <a:rPr lang="en-US" dirty="0"/>
              <a:t> </a:t>
            </a:r>
          </a:p>
          <a:p>
            <a:r>
              <a:rPr lang="en-US" baseline="30000" dirty="0"/>
              <a:t>78</a:t>
            </a:r>
            <a:r>
              <a:rPr lang="en-US" dirty="0"/>
              <a:t>Ni      1.6×10</a:t>
            </a:r>
            <a:r>
              <a:rPr lang="en-US" baseline="30000" dirty="0"/>
              <a:t>11</a:t>
            </a:r>
            <a:r>
              <a:rPr lang="en-US" dirty="0"/>
              <a:t> </a:t>
            </a:r>
          </a:p>
          <a:p>
            <a:r>
              <a:rPr lang="en-US" baseline="30000" dirty="0"/>
              <a:t>76</a:t>
            </a:r>
            <a:r>
              <a:rPr lang="en-US" dirty="0"/>
              <a:t>Fe      1.8×10</a:t>
            </a:r>
            <a:r>
              <a:rPr lang="en-US" baseline="30000" dirty="0"/>
              <a:t>11</a:t>
            </a:r>
            <a:r>
              <a:rPr lang="en-US" dirty="0"/>
              <a:t> </a:t>
            </a:r>
          </a:p>
          <a:p>
            <a:r>
              <a:rPr lang="en-US" baseline="30000" dirty="0"/>
              <a:t>124</a:t>
            </a:r>
            <a:r>
              <a:rPr lang="en-US" dirty="0"/>
              <a:t>Mo   1.9×10</a:t>
            </a:r>
            <a:r>
              <a:rPr lang="en-US" baseline="30000" dirty="0"/>
              <a:t>11</a:t>
            </a:r>
            <a:endParaRPr lang="en-US" dirty="0"/>
          </a:p>
          <a:p>
            <a:r>
              <a:rPr lang="en-US" baseline="30000" dirty="0"/>
              <a:t>122</a:t>
            </a:r>
            <a:r>
              <a:rPr lang="en-US" dirty="0"/>
              <a:t>Zr     2.7×10</a:t>
            </a:r>
            <a:r>
              <a:rPr lang="en-US" baseline="30000" dirty="0"/>
              <a:t>11</a:t>
            </a:r>
            <a:r>
              <a:rPr lang="en-US" dirty="0"/>
              <a:t> </a:t>
            </a:r>
          </a:p>
          <a:p>
            <a:r>
              <a:rPr lang="en-US" baseline="30000" dirty="0"/>
              <a:t>120</a:t>
            </a:r>
            <a:r>
              <a:rPr lang="en-US" dirty="0"/>
              <a:t>Sr     3.7×10</a:t>
            </a:r>
            <a:r>
              <a:rPr lang="en-US" baseline="30000" dirty="0"/>
              <a:t>11</a:t>
            </a:r>
            <a:r>
              <a:rPr lang="en-US" dirty="0"/>
              <a:t>  </a:t>
            </a:r>
          </a:p>
          <a:p>
            <a:r>
              <a:rPr lang="en-US" baseline="30000" dirty="0"/>
              <a:t>118</a:t>
            </a:r>
            <a:r>
              <a:rPr lang="en-US" dirty="0"/>
              <a:t>Kr     4.3×10</a:t>
            </a:r>
            <a:r>
              <a:rPr lang="en-US" baseline="30000" dirty="0"/>
              <a:t>11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40865" y="937250"/>
            <a:ext cx="111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/>
              <a:t>ρ</a:t>
            </a:r>
            <a:r>
              <a:rPr lang="en-US" i="1" dirty="0"/>
              <a:t> [g/cm</a:t>
            </a:r>
            <a:r>
              <a:rPr lang="en-US" i="1" baseline="30000" dirty="0"/>
              <a:t>3</a:t>
            </a:r>
            <a:r>
              <a:rPr lang="en-US" i="1" dirty="0"/>
              <a:t>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991" y="5086571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 can be very model-dependent</a:t>
            </a:r>
          </a:p>
          <a:p>
            <a:r>
              <a:rPr lang="en-US" dirty="0"/>
              <a:t>  </a:t>
            </a:r>
            <a:r>
              <a:rPr lang="en-US" sz="1200" dirty="0"/>
              <a:t>see e.g. </a:t>
            </a:r>
            <a:r>
              <a:rPr lang="en-US" sz="1200" dirty="0" err="1"/>
              <a:t>Rüster</a:t>
            </a:r>
            <a:r>
              <a:rPr lang="en-US" sz="1200" dirty="0"/>
              <a:t> et al, PRC </a:t>
            </a:r>
            <a:r>
              <a:rPr lang="en-US" sz="1200" b="1" dirty="0"/>
              <a:t>73</a:t>
            </a:r>
            <a:r>
              <a:rPr lang="en-US" sz="1200" dirty="0"/>
              <a:t>, 035804 (2006)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96237" y="2898393"/>
            <a:ext cx="3520781" cy="4556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3205" y="6465141"/>
            <a:ext cx="1135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U. </a:t>
            </a:r>
            <a:r>
              <a:rPr lang="en-US" sz="1200" i="1" dirty="0" err="1"/>
              <a:t>Heinzmann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57716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37" y="1700808"/>
            <a:ext cx="5300712" cy="37536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482" y="1196752"/>
            <a:ext cx="812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side remark - drip line for heavy nuclei highly uncertain  (far beyond crust conditions)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4777" y="6381328"/>
            <a:ext cx="4136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SWS,Gridnev,Tarasov,Tarasov,Geiner</a:t>
            </a:r>
            <a:r>
              <a:rPr lang="en-US" sz="1200" i="1" dirty="0"/>
              <a:t>, IJMPE</a:t>
            </a:r>
            <a:r>
              <a:rPr lang="en-US" sz="1200" b="1" i="1" dirty="0"/>
              <a:t>21</a:t>
            </a:r>
            <a:r>
              <a:rPr lang="en-US" sz="1200" i="1" dirty="0"/>
              <a:t>, 1250047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2937" y="4077072"/>
            <a:ext cx="197270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more parameter sets</a:t>
            </a:r>
          </a:p>
          <a:p>
            <a:r>
              <a:rPr lang="en-US" sz="1600" i="1" dirty="0"/>
              <a:t>behave similarly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540924" y="4372827"/>
            <a:ext cx="321733" cy="931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99592" y="476672"/>
            <a:ext cx="7420721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extreme example - total binding energy –B (MeV) for Uranium Isotopes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A4B60-ABFA-7D45-BE94-47305A4768B2}"/>
              </a:ext>
            </a:extLst>
          </p:cNvPr>
          <p:cNvSpPr txBox="1"/>
          <p:nvPr/>
        </p:nvSpPr>
        <p:spPr>
          <a:xfrm>
            <a:off x="2987824" y="5517232"/>
            <a:ext cx="3104824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10740000" lon="10800000" rev="0"/>
              </a:camera>
              <a:lightRig rig="threePt" dir="t"/>
            </a:scene3d>
            <a:flatTx/>
          </a:bodyPr>
          <a:lstStyle/>
          <a:p>
            <a:r>
              <a:rPr lang="de-DE" sz="2000" i="1"/>
              <a:t>←</a:t>
            </a:r>
            <a:r>
              <a:rPr lang="de-DE" sz="1600" i="1"/>
              <a:t> lower    slope L    higher   </a:t>
            </a:r>
            <a:r>
              <a:rPr lang="de-DE" sz="2000" i="1"/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247469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feld 4"/>
          <p:cNvSpPr txBox="1">
            <a:spLocks noChangeArrowheads="1"/>
          </p:cNvSpPr>
          <p:nvPr/>
        </p:nvSpPr>
        <p:spPr bwMode="auto">
          <a:xfrm>
            <a:off x="5220072" y="1124744"/>
            <a:ext cx="3002745" cy="584775"/>
          </a:xfrm>
          <a:prstGeom prst="rect">
            <a:avLst/>
          </a:prstGeom>
          <a:solidFill>
            <a:srgbClr val="E6FFC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/>
              <a:t> </a:t>
            </a:r>
            <a:r>
              <a:rPr lang="de-DE" sz="1600" dirty="0" err="1"/>
              <a:t>Tolman</a:t>
            </a:r>
            <a:r>
              <a:rPr lang="de-DE" sz="1600" dirty="0"/>
              <a:t>-Oppenheimer-Volkov</a:t>
            </a:r>
          </a:p>
          <a:p>
            <a:r>
              <a:rPr lang="de-DE" sz="1600" dirty="0"/>
              <a:t> </a:t>
            </a:r>
            <a:r>
              <a:rPr lang="de-DE" sz="1600" dirty="0" err="1"/>
              <a:t>equations</a:t>
            </a:r>
            <a:r>
              <a:rPr lang="de-DE" sz="1600" dirty="0"/>
              <a:t>, </a:t>
            </a:r>
            <a:r>
              <a:rPr lang="de-DE" sz="1600" dirty="0" err="1"/>
              <a:t>static</a:t>
            </a:r>
            <a:r>
              <a:rPr lang="de-DE" sz="1600" dirty="0"/>
              <a:t> </a:t>
            </a:r>
            <a:r>
              <a:rPr lang="de-DE" sz="1600" dirty="0" err="1"/>
              <a:t>spherical</a:t>
            </a:r>
            <a:r>
              <a:rPr lang="de-DE" sz="1600" dirty="0"/>
              <a:t> </a:t>
            </a:r>
            <a:r>
              <a:rPr lang="de-DE" sz="1600" dirty="0" err="1"/>
              <a:t>star</a:t>
            </a:r>
            <a:endParaRPr lang="de-DE" sz="1600" dirty="0"/>
          </a:p>
        </p:txBody>
      </p:sp>
      <p:sp>
        <p:nvSpPr>
          <p:cNvPr id="8" name="Textfeld 3"/>
          <p:cNvSpPr txBox="1">
            <a:spLocks noChangeArrowheads="1"/>
          </p:cNvSpPr>
          <p:nvPr/>
        </p:nvSpPr>
        <p:spPr bwMode="auto">
          <a:xfrm>
            <a:off x="5220072" y="2126005"/>
            <a:ext cx="3168352" cy="1323439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dirty="0" err="1"/>
              <a:t>changing</a:t>
            </a:r>
            <a:r>
              <a:rPr lang="de-DE" sz="1600" dirty="0"/>
              <a:t> </a:t>
            </a:r>
            <a:r>
              <a:rPr lang="de-DE" sz="1600" dirty="0" err="1"/>
              <a:t>masses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degrees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freedom</a:t>
            </a:r>
            <a:r>
              <a:rPr lang="de-DE" sz="1600" dirty="0"/>
              <a:t> </a:t>
            </a:r>
          </a:p>
          <a:p>
            <a:endParaRPr lang="de-DE" sz="1600" dirty="0"/>
          </a:p>
          <a:p>
            <a:r>
              <a:rPr lang="de-DE" sz="1600" dirty="0"/>
              <a:t>large </a:t>
            </a:r>
            <a:r>
              <a:rPr lang="de-DE" sz="1600" dirty="0" err="1"/>
              <a:t>star</a:t>
            </a:r>
            <a:r>
              <a:rPr lang="de-DE" sz="1600" dirty="0"/>
              <a:t> </a:t>
            </a:r>
            <a:r>
              <a:rPr lang="de-DE" sz="1600" dirty="0" err="1"/>
              <a:t>masses</a:t>
            </a:r>
            <a:r>
              <a:rPr lang="de-DE" sz="1600" dirty="0"/>
              <a:t>  </a:t>
            </a:r>
            <a:r>
              <a:rPr lang="de-DE" sz="1600" dirty="0" err="1"/>
              <a:t>even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spin</a:t>
            </a:r>
            <a:r>
              <a:rPr lang="de-DE" sz="1600" dirty="0"/>
              <a:t> 3/2 </a:t>
            </a:r>
            <a:r>
              <a:rPr lang="de-DE" sz="1600" dirty="0" err="1"/>
              <a:t>resonances</a:t>
            </a:r>
            <a:endParaRPr lang="de-DE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916584" y="6590648"/>
            <a:ext cx="1984838" cy="2462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 err="1"/>
              <a:t>Dexheimer</a:t>
            </a:r>
            <a:r>
              <a:rPr lang="en-US" sz="1000" i="1" dirty="0"/>
              <a:t>, SWS </a:t>
            </a:r>
            <a:r>
              <a:rPr lang="en-US" sz="1000" i="1" dirty="0" err="1"/>
              <a:t>ApJ</a:t>
            </a:r>
            <a:r>
              <a:rPr lang="en-US" sz="1000" i="1" dirty="0"/>
              <a:t> 683, 943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247293"/>
            <a:ext cx="5851331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Neutron </a:t>
            </a:r>
            <a:r>
              <a:rPr lang="de-DE" dirty="0" err="1"/>
              <a:t>star</a:t>
            </a:r>
            <a:r>
              <a:rPr lang="de-DE" dirty="0"/>
              <a:t> </a:t>
            </a:r>
            <a:r>
              <a:rPr lang="de-DE" dirty="0" err="1"/>
              <a:t>masses</a:t>
            </a:r>
            <a:r>
              <a:rPr lang="de-DE" dirty="0"/>
              <a:t> </a:t>
            </a:r>
            <a:r>
              <a:rPr lang="de-DE" dirty="0" err="1"/>
              <a:t>including</a:t>
            </a:r>
            <a:r>
              <a:rPr lang="de-DE" dirty="0"/>
              <a:t> different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particles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5" y="3865930"/>
            <a:ext cx="4255827" cy="297093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750771"/>
            <a:ext cx="4536503" cy="32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27211" y="4781330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normalized particle densities</a:t>
            </a:r>
          </a:p>
        </p:txBody>
      </p:sp>
    </p:spTree>
    <p:extLst>
      <p:ext uri="{BB962C8B-B14F-4D97-AF65-F5344CB8AC3E}">
        <p14:creationId xmlns:p14="http://schemas.microsoft.com/office/powerpoint/2010/main" val="2647446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692696"/>
            <a:ext cx="86527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relatively easy to generate heavy stars with nucleonic EOS     </a:t>
            </a:r>
            <a:r>
              <a:rPr lang="en-US" dirty="0" err="1"/>
              <a:t>M</a:t>
            </a:r>
            <a:r>
              <a:rPr lang="en-US" baseline="-25000" dirty="0" err="1"/>
              <a:t>max</a:t>
            </a:r>
            <a:r>
              <a:rPr lang="en-US" dirty="0"/>
              <a:t> ~ 2.8 M</a:t>
            </a:r>
            <a:r>
              <a:rPr lang="en-US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dirty="0">
                <a:sym typeface="Wingdings"/>
              </a:rPr>
              <a:t> (NL3)</a:t>
            </a:r>
          </a:p>
          <a:p>
            <a:r>
              <a:rPr lang="en-US" dirty="0">
                <a:sym typeface="Wingdings"/>
              </a:rPr>
              <a:t>                                                                                                           ~ </a:t>
            </a:r>
            <a:r>
              <a:rPr lang="en-US" dirty="0"/>
              <a:t>2.2 M</a:t>
            </a:r>
            <a:r>
              <a:rPr lang="en-US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dirty="0">
                <a:sym typeface="Wingdings"/>
              </a:rPr>
              <a:t> (APR)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1340768"/>
            <a:ext cx="4207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Rhoades, </a:t>
            </a:r>
            <a:r>
              <a:rPr lang="en-US" dirty="0" err="1"/>
              <a:t>Ruffini</a:t>
            </a:r>
            <a:r>
              <a:rPr lang="en-US" dirty="0"/>
              <a:t> (1974): </a:t>
            </a:r>
            <a:r>
              <a:rPr lang="en-US" dirty="0" err="1"/>
              <a:t>M</a:t>
            </a:r>
            <a:r>
              <a:rPr lang="en-US" baseline="-25000" dirty="0" err="1"/>
              <a:t>max</a:t>
            </a:r>
            <a:r>
              <a:rPr lang="en-US" dirty="0"/>
              <a:t> &lt; 3.2 M</a:t>
            </a:r>
            <a:r>
              <a:rPr lang="en-US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47664" y="134076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Causal limit beyond </a:t>
            </a:r>
            <a:r>
              <a:rPr lang="en-US" dirty="0" err="1"/>
              <a:t>ρ</a:t>
            </a:r>
            <a:r>
              <a:rPr lang="en-US" baseline="-25000" dirty="0" err="1"/>
              <a:t>c</a:t>
            </a:r>
            <a:r>
              <a:rPr lang="en-US" baseline="-25000" dirty="0"/>
              <a:t>  </a:t>
            </a:r>
            <a:r>
              <a:rPr lang="en-US" dirty="0"/>
              <a:t>   -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2060848"/>
            <a:ext cx="8431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degrees of freedom soften the equation of state</a:t>
            </a:r>
          </a:p>
          <a:p>
            <a:r>
              <a:rPr lang="en-US" dirty="0"/>
              <a:t>reducing the maximum star mass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9857" y="2839125"/>
            <a:ext cx="214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“hyperon puzzle”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068960"/>
            <a:ext cx="2808312" cy="2758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3528" y="5949280"/>
            <a:ext cx="2982895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i="1" dirty="0"/>
              <a:t>Schulze, </a:t>
            </a:r>
            <a:r>
              <a:rPr lang="en-US" sz="1200" i="1" dirty="0" err="1"/>
              <a:t>Rijken</a:t>
            </a:r>
            <a:r>
              <a:rPr lang="en-US" sz="1200" i="1" dirty="0"/>
              <a:t>, PRC 84, 035801 (2011)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16719" y="3190493"/>
            <a:ext cx="1880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Nijmegen potential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5936" y="3861048"/>
            <a:ext cx="3879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hyper stars tend to have small mass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36" y="4293096"/>
            <a:ext cx="27332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e.g. </a:t>
            </a:r>
          </a:p>
          <a:p>
            <a:endParaRPr lang="en-US" sz="1400" i="1" dirty="0"/>
          </a:p>
          <a:p>
            <a:r>
              <a:rPr lang="en-US" sz="1400" i="1" dirty="0" err="1"/>
              <a:t>Vidaña</a:t>
            </a:r>
            <a:r>
              <a:rPr lang="en-US" sz="1400" i="1" dirty="0"/>
              <a:t> et. al., EPL 94 11002 </a:t>
            </a:r>
          </a:p>
          <a:p>
            <a:r>
              <a:rPr lang="en-US" sz="1400" i="1" dirty="0"/>
              <a:t>Schulze et. al, PRC 84, 035801</a:t>
            </a:r>
          </a:p>
          <a:p>
            <a:r>
              <a:rPr lang="en-US" sz="1400" i="1" dirty="0"/>
              <a:t>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5976" y="5733256"/>
            <a:ext cx="4183207" cy="646331"/>
          </a:xfrm>
          <a:prstGeom prst="rect">
            <a:avLst/>
          </a:prstGeom>
          <a:solidFill>
            <a:srgbClr val="D7FFFF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dirty="0"/>
              <a:t>most HN scattering data from the 60’s !</a:t>
            </a:r>
          </a:p>
          <a:p>
            <a:r>
              <a:rPr lang="en-US" dirty="0"/>
              <a:t>no corresponding HH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9792" y="188640"/>
            <a:ext cx="352839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Neutron Stars with Hyperons     </a:t>
            </a:r>
          </a:p>
        </p:txBody>
      </p:sp>
      <p:sp>
        <p:nvSpPr>
          <p:cNvPr id="20" name="Curved Left Arrow 19"/>
          <p:cNvSpPr/>
          <p:nvPr/>
        </p:nvSpPr>
        <p:spPr>
          <a:xfrm>
            <a:off x="1259632" y="3429000"/>
            <a:ext cx="360040" cy="1152128"/>
          </a:xfrm>
          <a:prstGeom prst="curved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09872" y="3789040"/>
            <a:ext cx="381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H </a:t>
            </a:r>
          </a:p>
        </p:txBody>
      </p:sp>
    </p:spTree>
    <p:extLst>
      <p:ext uri="{BB962C8B-B14F-4D97-AF65-F5344CB8AC3E}">
        <p14:creationId xmlns:p14="http://schemas.microsoft.com/office/powerpoint/2010/main" val="51919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95773" y="3396160"/>
            <a:ext cx="1217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</a:t>
            </a:r>
            <a:r>
              <a:rPr lang="en-US" baseline="-25000" dirty="0" err="1"/>
              <a:t>s</a:t>
            </a:r>
            <a:r>
              <a:rPr lang="en-US" dirty="0"/>
              <a:t> = n</a:t>
            </a:r>
            <a:r>
              <a:rPr lang="en-US" baseline="-25000" dirty="0"/>
              <a:t>s</a:t>
            </a:r>
            <a:r>
              <a:rPr lang="en-US" dirty="0"/>
              <a:t> / </a:t>
            </a:r>
            <a:r>
              <a:rPr lang="en-US" dirty="0" err="1"/>
              <a:t>n</a:t>
            </a:r>
            <a:r>
              <a:rPr lang="en-US" baseline="-25000" dirty="0" err="1"/>
              <a:t>B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94163" y="281927"/>
            <a:ext cx="2351926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   “Hyperon Puzzle”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227" y="1234618"/>
            <a:ext cx="7971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hyperon-hyperon repulsion  -   impact of   ss vector field  </a:t>
            </a:r>
            <a:r>
              <a:rPr lang="en-US" dirty="0" err="1"/>
              <a:t>Φ</a:t>
            </a:r>
            <a:r>
              <a:rPr lang="en-US" dirty="0"/>
              <a:t>   </a:t>
            </a:r>
          </a:p>
          <a:p>
            <a:endParaRPr lang="en-US" dirty="0"/>
          </a:p>
          <a:p>
            <a:r>
              <a:rPr lang="en-US" dirty="0"/>
              <a:t> strong nonlinear hyperon-nucleon interaction     </a:t>
            </a:r>
            <a:r>
              <a:rPr lang="en-US" sz="1400" dirty="0"/>
              <a:t>( Lonardoni et al, PRL 114 092301)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84168" y="6453336"/>
            <a:ext cx="2839907" cy="307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err="1"/>
              <a:t>Dexheimer</a:t>
            </a:r>
            <a:r>
              <a:rPr lang="en-US" sz="1200" i="1" dirty="0"/>
              <a:t>, SWS </a:t>
            </a:r>
            <a:r>
              <a:rPr lang="en-US" sz="1200" i="1" dirty="0" err="1"/>
              <a:t>ApJ</a:t>
            </a:r>
            <a:r>
              <a:rPr lang="en-US" sz="1200" i="1" dirty="0"/>
              <a:t> 683, 943 (2008</a:t>
            </a:r>
            <a:r>
              <a:rPr lang="en-US" sz="1400" i="1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294" y="835065"/>
            <a:ext cx="640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many hyperons soften EOS, reduce star masses significantly</a:t>
            </a:r>
          </a:p>
        </p:txBody>
      </p:sp>
      <p:pic>
        <p:nvPicPr>
          <p:cNvPr id="34" name="Picture 33" descr="Mgph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961" y="3169602"/>
            <a:ext cx="3958207" cy="242934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572000" y="6121930"/>
            <a:ext cx="1326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fit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67744" y="6193938"/>
            <a:ext cx="136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coupling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7809" y="3961690"/>
            <a:ext cx="1189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</a:t>
            </a:r>
            <a:r>
              <a:rPr lang="en-US" baseline="-25000" dirty="0" err="1"/>
              <a:t>max</a:t>
            </a:r>
            <a:r>
              <a:rPr lang="en-US" dirty="0"/>
              <a:t> [M</a:t>
            </a:r>
            <a:r>
              <a:rPr lang="en-US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dirty="0">
                <a:sym typeface="Wingdings"/>
              </a:rPr>
              <a:t>]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 flipV="1">
            <a:off x="2339752" y="5473858"/>
            <a:ext cx="504056" cy="792088"/>
          </a:xfrm>
          <a:prstGeom prst="line">
            <a:avLst/>
          </a:prstGeom>
          <a:ln w="57150"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5148064" y="5545866"/>
            <a:ext cx="792088" cy="648072"/>
          </a:xfrm>
          <a:prstGeom prst="line">
            <a:avLst/>
          </a:prstGeom>
          <a:ln w="57150"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693913" y="3385626"/>
            <a:ext cx="505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19672" y="4969802"/>
            <a:ext cx="505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4227" y="2234575"/>
            <a:ext cx="6377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rescale </a:t>
            </a:r>
            <a:r>
              <a:rPr lang="en-US" sz="1600" i="1" dirty="0" err="1"/>
              <a:t>g</a:t>
            </a:r>
            <a:r>
              <a:rPr lang="en-US" sz="1600" i="1" baseline="-25000" dirty="0" err="1"/>
              <a:t>BΦ</a:t>
            </a:r>
            <a:r>
              <a:rPr lang="en-US" sz="1600" i="1" dirty="0"/>
              <a:t> coupling parameters,   </a:t>
            </a:r>
            <a:r>
              <a:rPr lang="en-US" sz="1600" i="1" dirty="0" err="1"/>
              <a:t>f</a:t>
            </a:r>
            <a:r>
              <a:rPr lang="en-US" sz="1600" i="1" baseline="-25000" dirty="0" err="1"/>
              <a:t>s</a:t>
            </a:r>
            <a:r>
              <a:rPr lang="en-US" sz="1600" i="1" dirty="0"/>
              <a:t>(core) varies between 0.1 and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2200" y="4296719"/>
            <a:ext cx="2108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hyper star with few</a:t>
            </a:r>
          </a:p>
          <a:p>
            <a:r>
              <a:rPr lang="en-US"/>
              <a:t>hyperons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5875" y="1034148"/>
            <a:ext cx="344197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435258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175" y="1340768"/>
            <a:ext cx="6965305" cy="3888432"/>
          </a:xfrm>
          <a:prstGeom prst="rect">
            <a:avLst/>
          </a:prstGeom>
        </p:spPr>
      </p:pic>
      <p:sp>
        <p:nvSpPr>
          <p:cNvPr id="6" name="Cross 5"/>
          <p:cNvSpPr/>
          <p:nvPr/>
        </p:nvSpPr>
        <p:spPr>
          <a:xfrm>
            <a:off x="5292080" y="3933056"/>
            <a:ext cx="169808" cy="188229"/>
          </a:xfrm>
          <a:prstGeom prst="plus">
            <a:avLst/>
          </a:prstGeom>
          <a:solidFill>
            <a:srgbClr val="D366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Cross 6"/>
          <p:cNvSpPr/>
          <p:nvPr/>
        </p:nvSpPr>
        <p:spPr>
          <a:xfrm>
            <a:off x="6372200" y="3096755"/>
            <a:ext cx="169808" cy="188229"/>
          </a:xfrm>
          <a:prstGeom prst="plus">
            <a:avLst/>
          </a:prstGeom>
          <a:solidFill>
            <a:srgbClr val="D366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868144" y="6165304"/>
            <a:ext cx="2952618" cy="307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i="1" dirty="0"/>
              <a:t>Fortin et al.,  A&amp;A 576, A68 (2015)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0664" y="3140968"/>
            <a:ext cx="385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Χ</a:t>
            </a:r>
            <a:r>
              <a:rPr lang="en-US" sz="1200" b="1" baseline="-25000" dirty="0"/>
              <a:t>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2664" y="4005064"/>
            <a:ext cx="445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Χ</a:t>
            </a:r>
            <a:r>
              <a:rPr lang="en-US" sz="1200" b="1" baseline="-25000" dirty="0"/>
              <a:t>M</a:t>
            </a:r>
            <a:r>
              <a:rPr lang="en-US" sz="1200" b="1" dirty="0"/>
              <a:t>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41490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chiral EFT</a:t>
            </a: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1415748" y="4005064"/>
            <a:ext cx="1140028" cy="3286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3"/>
          </p:cNvCxnSpPr>
          <p:nvPr/>
        </p:nvCxnSpPr>
        <p:spPr>
          <a:xfrm>
            <a:off x="1415748" y="4333746"/>
            <a:ext cx="1140028" cy="2473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31640" y="5517232"/>
            <a:ext cx="5559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“working” hyper star models fail at smaller densities?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9712" y="616530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not necessarily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1403648" y="6309320"/>
            <a:ext cx="936104" cy="144016"/>
          </a:xfrm>
          <a:prstGeom prst="rightArrow">
            <a:avLst/>
          </a:prstGeom>
          <a:gradFill flip="none" rotWithShape="1">
            <a:gsLst>
              <a:gs pos="0">
                <a:srgbClr val="0000FF"/>
              </a:gs>
              <a:gs pos="87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  <a:gs pos="93000">
                  <a:schemeClr val="accent1">
                    <a:shade val="95000"/>
                    <a:satMod val="10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9512" y="458112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 err="1"/>
              <a:t>Hebeler</a:t>
            </a:r>
            <a:r>
              <a:rPr lang="de-DE" sz="1400" i="1" dirty="0"/>
              <a:t> et al, </a:t>
            </a:r>
            <a:r>
              <a:rPr lang="de-DE" sz="1400" i="1" dirty="0" err="1"/>
              <a:t>ApJ</a:t>
            </a:r>
            <a:r>
              <a:rPr lang="de-DE" sz="1400" i="1" dirty="0"/>
              <a:t> 773, 11</a:t>
            </a:r>
            <a:endParaRPr lang="en-US" sz="1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99792" y="476672"/>
            <a:ext cx="3044298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pressure of star matter at ρ</a:t>
            </a:r>
            <a:r>
              <a:rPr lang="en-US" baseline="-25000" dirty="0"/>
              <a:t>o        </a:t>
            </a:r>
          </a:p>
        </p:txBody>
      </p:sp>
      <p:sp>
        <p:nvSpPr>
          <p:cNvPr id="16" name="Cross 15"/>
          <p:cNvSpPr/>
          <p:nvPr/>
        </p:nvSpPr>
        <p:spPr>
          <a:xfrm>
            <a:off x="2623107" y="4466945"/>
            <a:ext cx="76685" cy="114183"/>
          </a:xfrm>
          <a:prstGeom prst="plus">
            <a:avLst/>
          </a:prstGeom>
          <a:solidFill>
            <a:srgbClr val="D366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555776" y="451550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QχP</a:t>
            </a:r>
          </a:p>
        </p:txBody>
      </p:sp>
    </p:spTree>
    <p:extLst>
      <p:ext uri="{BB962C8B-B14F-4D97-AF65-F5344CB8AC3E}">
        <p14:creationId xmlns:p14="http://schemas.microsoft.com/office/powerpoint/2010/main" val="1172788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mallradi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140968"/>
            <a:ext cx="5123041" cy="30963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22731" y="1124744"/>
            <a:ext cx="3626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Dexheimer</a:t>
            </a:r>
            <a:r>
              <a:rPr lang="en-US" sz="1200" i="1" dirty="0"/>
              <a:t>, </a:t>
            </a:r>
            <a:r>
              <a:rPr lang="en-US" sz="1200" i="1" dirty="0" err="1"/>
              <a:t>Negreiros</a:t>
            </a:r>
            <a:r>
              <a:rPr lang="en-US" sz="1200" i="1" dirty="0"/>
              <a:t>, SWS, </a:t>
            </a:r>
            <a:r>
              <a:rPr lang="sk-SK" sz="1200" i="1" dirty="0"/>
              <a:t>PRC92, 012801(R)</a:t>
            </a:r>
            <a:endParaRPr lang="en-US" sz="1200" i="1" dirty="0"/>
          </a:p>
          <a:p>
            <a:r>
              <a:rPr lang="en-US" sz="1200" i="1" dirty="0"/>
              <a:t>Horowitz, </a:t>
            </a:r>
            <a:r>
              <a:rPr lang="en-US" sz="1200" i="1" dirty="0" err="1"/>
              <a:t>Piekarewicz</a:t>
            </a:r>
            <a:r>
              <a:rPr lang="en-US" sz="1200" i="1" dirty="0"/>
              <a:t>, PRC66, 055803</a:t>
            </a:r>
          </a:p>
          <a:p>
            <a:r>
              <a:rPr lang="en-US" sz="1200" i="1" dirty="0"/>
              <a:t>SWS, PLB 560, 164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5656" y="1916832"/>
            <a:ext cx="622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non-linear </a:t>
            </a:r>
            <a:r>
              <a:rPr lang="en-US" dirty="0" err="1"/>
              <a:t>isoscalar-isovector</a:t>
            </a:r>
            <a:r>
              <a:rPr lang="en-US" dirty="0"/>
              <a:t> interactions   like    V  ~ ρ</a:t>
            </a:r>
            <a:r>
              <a:rPr lang="en-US" baseline="30000" dirty="0"/>
              <a:t>2</a:t>
            </a:r>
            <a:r>
              <a:rPr lang="en-US" dirty="0"/>
              <a:t>ω</a:t>
            </a:r>
            <a:r>
              <a:rPr lang="en-US" baseline="30000" dirty="0"/>
              <a:t>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5656" y="2420888"/>
            <a:ext cx="503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non-trivial density dependence of </a:t>
            </a:r>
            <a:r>
              <a:rPr lang="en-US" dirty="0" err="1"/>
              <a:t>isospin</a:t>
            </a:r>
            <a:r>
              <a:rPr lang="en-US" dirty="0"/>
              <a:t> terms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55576" y="2564904"/>
            <a:ext cx="720080" cy="144016"/>
          </a:xfrm>
          <a:prstGeom prst="rightArrow">
            <a:avLst/>
          </a:prstGeom>
          <a:solidFill>
            <a:srgbClr val="72DD7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3356992"/>
            <a:ext cx="2693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maximum mass unchanged</a:t>
            </a:r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3161110" y="3526269"/>
            <a:ext cx="1698922" cy="55080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131840" y="3573016"/>
            <a:ext cx="1224136" cy="432048"/>
          </a:xfrm>
          <a:prstGeom prst="straightConnector1">
            <a:avLst/>
          </a:prstGeom>
          <a:ln>
            <a:solidFill>
              <a:srgbClr val="E331C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9552" y="5085184"/>
            <a:ext cx="20666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substantial reduction</a:t>
            </a:r>
          </a:p>
          <a:p>
            <a:r>
              <a:rPr lang="en-US" sz="1600" dirty="0"/>
              <a:t>of radii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699792" y="4725144"/>
            <a:ext cx="2880320" cy="72008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627784" y="4725144"/>
            <a:ext cx="2520280" cy="576064"/>
          </a:xfrm>
          <a:prstGeom prst="straightConnector1">
            <a:avLst/>
          </a:prstGeom>
          <a:ln>
            <a:solidFill>
              <a:srgbClr val="E331C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20272" y="3284984"/>
            <a:ext cx="117474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96136" y="6165304"/>
            <a:ext cx="1267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Radius [km]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76327" y="3356992"/>
            <a:ext cx="615553" cy="153088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1600" dirty="0"/>
              <a:t>M [M</a:t>
            </a:r>
            <a:r>
              <a:rPr lang="en-US" sz="16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sz="1600" dirty="0">
                <a:sym typeface="Wingdings"/>
              </a:rPr>
              <a:t>]  </a:t>
            </a:r>
            <a:r>
              <a:rPr lang="en-US" sz="2800" dirty="0">
                <a:sym typeface="Wingdings"/>
              </a:rPr>
              <a:t> 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940152" y="3717032"/>
            <a:ext cx="621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NL3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3768" y="476672"/>
            <a:ext cx="3437801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effect of vector self-interactions 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4794397" y="5249815"/>
            <a:ext cx="475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ᵡ</a:t>
            </a:r>
            <a:r>
              <a:rPr lang="en-US" baseline="-250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145696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3356992"/>
            <a:ext cx="30542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ingredients – </a:t>
            </a:r>
          </a:p>
          <a:p>
            <a:r>
              <a:rPr lang="en-US" sz="1400" dirty="0"/>
              <a:t>Standard baryonic EOS (G300)</a:t>
            </a:r>
          </a:p>
          <a:p>
            <a:r>
              <a:rPr lang="en-US" sz="1400" dirty="0"/>
              <a:t>plus MIT bag model + α</a:t>
            </a:r>
            <a:r>
              <a:rPr lang="en-US" sz="1400" baseline="-25000" dirty="0"/>
              <a:t>s</a:t>
            </a:r>
            <a:r>
              <a:rPr lang="en-US" sz="1400" dirty="0"/>
              <a:t> corrections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8064" y="6165304"/>
            <a:ext cx="3284810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i="1" dirty="0" err="1"/>
              <a:t>Negreiros</a:t>
            </a:r>
            <a:r>
              <a:rPr lang="en-US" sz="1200" i="1" dirty="0"/>
              <a:t>, </a:t>
            </a:r>
            <a:r>
              <a:rPr lang="en-US" sz="1200" i="1" dirty="0" err="1"/>
              <a:t>Dexheimer</a:t>
            </a:r>
            <a:r>
              <a:rPr lang="en-US" sz="1200" i="1" dirty="0"/>
              <a:t>, SWS, PRC85 035805</a:t>
            </a:r>
          </a:p>
          <a:p>
            <a:r>
              <a:rPr lang="en-US" sz="1200" i="1" dirty="0" err="1"/>
              <a:t>Dexheimer</a:t>
            </a:r>
            <a:r>
              <a:rPr lang="en-US" sz="1200" i="1" dirty="0"/>
              <a:t>, SWS, PRC81 045201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6309320"/>
            <a:ext cx="30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baryons alone   </a:t>
            </a:r>
            <a:r>
              <a:rPr lang="en-US" sz="1600" dirty="0" err="1"/>
              <a:t>M</a:t>
            </a:r>
            <a:r>
              <a:rPr lang="en-US" sz="1600" baseline="-25000" dirty="0" err="1"/>
              <a:t>max</a:t>
            </a:r>
            <a:r>
              <a:rPr lang="en-US" sz="1600" dirty="0"/>
              <a:t> ~1.8 </a:t>
            </a:r>
            <a:r>
              <a:rPr lang="en-US" sz="1600" dirty="0" err="1"/>
              <a:t>M</a:t>
            </a:r>
            <a:r>
              <a:rPr lang="en-US" sz="1600" baseline="-25000" dirty="0" err="1"/>
              <a:t>solar</a:t>
            </a:r>
            <a:endParaRPr lang="en-US" sz="1600" baseline="-25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4252036"/>
            <a:ext cx="2808312" cy="19852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908720"/>
            <a:ext cx="3325200" cy="2232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1124744"/>
            <a:ext cx="71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α</a:t>
            </a:r>
            <a:r>
              <a:rPr lang="en-US" baseline="-25000" dirty="0"/>
              <a:t>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4540068"/>
            <a:ext cx="677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</a:t>
            </a:r>
            <a:r>
              <a:rPr lang="en-US" sz="1000" baseline="30000" dirty="0"/>
              <a:t>1/4</a:t>
            </a:r>
            <a:r>
              <a:rPr lang="en-US" sz="1000" dirty="0"/>
              <a:t>=139</a:t>
            </a:r>
          </a:p>
          <a:p>
            <a:r>
              <a:rPr lang="en-US" sz="1000" dirty="0"/>
              <a:t>α=0.7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3608" y="4828100"/>
            <a:ext cx="677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</a:t>
            </a:r>
            <a:r>
              <a:rPr lang="en-US" sz="1000" baseline="30000" dirty="0"/>
              <a:t>1/4</a:t>
            </a:r>
            <a:r>
              <a:rPr lang="en-US" sz="1000" dirty="0"/>
              <a:t>=160</a:t>
            </a:r>
          </a:p>
          <a:p>
            <a:r>
              <a:rPr lang="en-US" sz="1000" dirty="0"/>
              <a:t>α=0.1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645024"/>
            <a:ext cx="3312368" cy="23578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36096" y="3429000"/>
            <a:ext cx="2370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unified hadron-quark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15816" y="179348"/>
            <a:ext cx="3468843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Hybrid Stars, Quark Interactions</a:t>
            </a:r>
          </a:p>
        </p:txBody>
      </p:sp>
      <p:pic>
        <p:nvPicPr>
          <p:cNvPr id="17" name="Picture 16" descr="Meps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872" y="847745"/>
            <a:ext cx="3137520" cy="218851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306502" y="1927865"/>
            <a:ext cx="1292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line nearly flat</a:t>
            </a:r>
          </a:p>
        </p:txBody>
      </p:sp>
      <p:cxnSp>
        <p:nvCxnSpPr>
          <p:cNvPr id="19" name="Straight Connector 18"/>
          <p:cNvCxnSpPr>
            <a:stCxn id="18" idx="0"/>
          </p:cNvCxnSpPr>
          <p:nvPr/>
        </p:nvCxnSpPr>
        <p:spPr>
          <a:xfrm flipV="1">
            <a:off x="6952698" y="1279795"/>
            <a:ext cx="433924" cy="64807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30438" y="2863969"/>
            <a:ext cx="195381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        central density [ρ</a:t>
            </a:r>
            <a:r>
              <a:rPr lang="en-US" sz="1200" baseline="-25000" dirty="0"/>
              <a:t>0</a:t>
            </a:r>
            <a:r>
              <a:rPr lang="en-US" sz="12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86122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528" y="1411249"/>
            <a:ext cx="4133056" cy="75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feld 3"/>
          <p:cNvSpPr txBox="1">
            <a:spLocks noChangeArrowheads="1"/>
          </p:cNvSpPr>
          <p:nvPr/>
        </p:nvSpPr>
        <p:spPr bwMode="auto">
          <a:xfrm>
            <a:off x="834128" y="923884"/>
            <a:ext cx="6249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 err="1"/>
              <a:t>Include</a:t>
            </a:r>
            <a:r>
              <a:rPr lang="de-DE" dirty="0"/>
              <a:t> </a:t>
            </a:r>
            <a:r>
              <a:rPr lang="de-DE" dirty="0" err="1"/>
              <a:t>modified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quarks</a:t>
            </a:r>
            <a:r>
              <a:rPr lang="de-DE" dirty="0"/>
              <a:t>/</a:t>
            </a:r>
            <a:r>
              <a:rPr lang="de-DE" dirty="0" err="1"/>
              <a:t>antiquarks</a:t>
            </a:r>
            <a:endParaRPr lang="de-DE" dirty="0"/>
          </a:p>
        </p:txBody>
      </p:sp>
      <p:sp>
        <p:nvSpPr>
          <p:cNvPr id="14341" name="Textfeld 7"/>
          <p:cNvSpPr txBox="1">
            <a:spLocks noChangeArrowheads="1"/>
          </p:cNvSpPr>
          <p:nvPr/>
        </p:nvSpPr>
        <p:spPr bwMode="auto">
          <a:xfrm>
            <a:off x="855539" y="2299519"/>
            <a:ext cx="39469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 plus Polyakov loop potential U(</a:t>
            </a:r>
            <a:r>
              <a:rPr lang="el-GR" dirty="0"/>
              <a:t>Φ </a:t>
            </a:r>
            <a:r>
              <a:rPr lang="de-DE" dirty="0"/>
              <a:t>,T)</a:t>
            </a:r>
            <a:endParaRPr lang="de-DE"/>
          </a:p>
        </p:txBody>
      </p:sp>
      <p:sp>
        <p:nvSpPr>
          <p:cNvPr id="14342" name="Textfeld 8"/>
          <p:cNvSpPr txBox="1">
            <a:spLocks noChangeArrowheads="1"/>
          </p:cNvSpPr>
          <p:nvPr/>
        </p:nvSpPr>
        <p:spPr bwMode="auto">
          <a:xfrm>
            <a:off x="861997" y="3624337"/>
            <a:ext cx="5570756" cy="646331"/>
          </a:xfrm>
          <a:prstGeom prst="rect">
            <a:avLst/>
          </a:prstGeom>
          <a:solidFill>
            <a:srgbClr val="09BFF9">
              <a:alpha val="5000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switch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degrees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freedom</a:t>
            </a:r>
            <a:r>
              <a:rPr lang="de-DE" dirty="0"/>
              <a:t> </a:t>
            </a:r>
          </a:p>
          <a:p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triggered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hadronic </a:t>
            </a:r>
            <a:r>
              <a:rPr lang="de-DE" dirty="0" err="1"/>
              <a:t>excluded</a:t>
            </a:r>
            <a:r>
              <a:rPr lang="de-DE" dirty="0"/>
              <a:t> </a:t>
            </a:r>
            <a:r>
              <a:rPr lang="de-DE" dirty="0" err="1"/>
              <a:t>volume</a:t>
            </a:r>
            <a:r>
              <a:rPr lang="de-DE" dirty="0"/>
              <a:t> </a:t>
            </a:r>
            <a:r>
              <a:rPr lang="de-DE" dirty="0" err="1"/>
              <a:t>corrections</a:t>
            </a:r>
            <a:endParaRPr lang="de-DE" dirty="0"/>
          </a:p>
        </p:txBody>
      </p:sp>
      <p:sp>
        <p:nvSpPr>
          <p:cNvPr id="24" name="Textfeld 23"/>
          <p:cNvSpPr txBox="1"/>
          <p:nvPr/>
        </p:nvSpPr>
        <p:spPr>
          <a:xfrm>
            <a:off x="5508104" y="6462509"/>
            <a:ext cx="3600399" cy="307777"/>
          </a:xfrm>
          <a:prstGeom prst="rect">
            <a:avLst/>
          </a:prstGeom>
          <a:solidFill>
            <a:schemeClr val="bg2">
              <a:lumMod val="40000"/>
              <a:lumOff val="60000"/>
              <a:alpha val="38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i="1" dirty="0" err="1"/>
              <a:t>Steinheimer,SWS,Stöcker</a:t>
            </a:r>
            <a:r>
              <a:rPr lang="de-DE" sz="1400" i="1" dirty="0"/>
              <a:t> JPG 38, 035001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8105165" y="1538572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*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642478" y="1443961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7950" y="1651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71088" y="1557400"/>
            <a:ext cx="366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Φ</a:t>
            </a:r>
            <a:r>
              <a:rPr lang="de-DE" dirty="0"/>
              <a:t>     </a:t>
            </a:r>
            <a:r>
              <a:rPr lang="de-DE" dirty="0" err="1"/>
              <a:t>confinement</a:t>
            </a:r>
            <a:r>
              <a:rPr lang="de-DE" dirty="0"/>
              <a:t>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parameter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38945" y="301051"/>
            <a:ext cx="5651044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/>
              <a:t>hadrons</a:t>
            </a:r>
            <a:r>
              <a:rPr lang="de-DE" dirty="0"/>
              <a:t>, </a:t>
            </a:r>
            <a:r>
              <a:rPr lang="de-DE" dirty="0" err="1"/>
              <a:t>quarks</a:t>
            </a:r>
            <a:r>
              <a:rPr lang="de-DE" dirty="0"/>
              <a:t>, </a:t>
            </a:r>
            <a:r>
              <a:rPr lang="de-DE" dirty="0" err="1"/>
              <a:t>Polyakov</a:t>
            </a:r>
            <a:r>
              <a:rPr lang="de-DE" dirty="0"/>
              <a:t> </a:t>
            </a:r>
            <a:r>
              <a:rPr lang="de-DE" dirty="0" err="1"/>
              <a:t>loop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excluded</a:t>
            </a:r>
            <a:r>
              <a:rPr lang="de-DE" dirty="0"/>
              <a:t> </a:t>
            </a:r>
            <a:r>
              <a:rPr lang="de-DE" dirty="0" err="1"/>
              <a:t>volume</a:t>
            </a:r>
            <a:endParaRPr lang="de-DE" dirty="0"/>
          </a:p>
        </p:txBody>
      </p:sp>
      <p:sp>
        <p:nvSpPr>
          <p:cNvPr id="22" name="Textfeld 23"/>
          <p:cNvSpPr txBox="1"/>
          <p:nvPr/>
        </p:nvSpPr>
        <p:spPr>
          <a:xfrm>
            <a:off x="6714418" y="2353826"/>
            <a:ext cx="2160239" cy="307777"/>
          </a:xfrm>
          <a:prstGeom prst="rect">
            <a:avLst/>
          </a:prstGeom>
          <a:solidFill>
            <a:schemeClr val="bg2">
              <a:lumMod val="40000"/>
              <a:lumOff val="60000"/>
              <a:alpha val="3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i="1" dirty="0" err="1"/>
              <a:t>Ratti</a:t>
            </a:r>
            <a:r>
              <a:rPr lang="de-DE" sz="1400" i="1" dirty="0"/>
              <a:t> </a:t>
            </a:r>
            <a:r>
              <a:rPr lang="de-DE" sz="1400" i="1" dirty="0" err="1"/>
              <a:t>et</a:t>
            </a:r>
            <a:r>
              <a:rPr lang="de-DE" sz="1400" i="1" dirty="0"/>
              <a:t> al, EPJC49, 213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7BE8A-1556-3341-B33B-DAD3F57A6066}"/>
              </a:ext>
            </a:extLst>
          </p:cNvPr>
          <p:cNvSpPr txBox="1"/>
          <p:nvPr/>
        </p:nvSpPr>
        <p:spPr>
          <a:xfrm>
            <a:off x="1691680" y="4793361"/>
            <a:ext cx="60774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first-order, second-order, crossover transitions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no reconfinement!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equation of state stays causal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E43E76-3922-ED4A-8BD8-3FAFFB457560}"/>
              </a:ext>
            </a:extLst>
          </p:cNvPr>
          <p:cNvSpPr txBox="1"/>
          <p:nvPr/>
        </p:nvSpPr>
        <p:spPr>
          <a:xfrm>
            <a:off x="843342" y="2912593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quarks couple to fields</a:t>
            </a:r>
          </a:p>
        </p:txBody>
      </p:sp>
    </p:spTree>
    <p:extLst>
      <p:ext uri="{BB962C8B-B14F-4D97-AF65-F5344CB8AC3E}">
        <p14:creationId xmlns:p14="http://schemas.microsoft.com/office/powerpoint/2010/main" val="45181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80112" y="692696"/>
            <a:ext cx="33270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order phase transition</a:t>
            </a:r>
          </a:p>
          <a:p>
            <a:r>
              <a:rPr lang="en-US" dirty="0"/>
              <a:t>     in star matter possible</a:t>
            </a:r>
          </a:p>
          <a:p>
            <a:endParaRPr lang="en-US" dirty="0"/>
          </a:p>
          <a:p>
            <a:r>
              <a:rPr lang="en-US" dirty="0"/>
              <a:t>cross over in symmetric matter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520" y="3933056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star masses M</a:t>
            </a:r>
            <a:r>
              <a:rPr lang="en-US" sz="1600" baseline="-25000" dirty="0">
                <a:latin typeface="Wingdings"/>
                <a:ea typeface="Wingdings"/>
                <a:cs typeface="Wingdings"/>
                <a:sym typeface="Wingdings"/>
              </a:rPr>
              <a:t> </a:t>
            </a:r>
            <a:r>
              <a:rPr lang="en-US" sz="1600" dirty="0"/>
              <a:t>varying quark interactions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4008" y="5949280"/>
            <a:ext cx="3522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Mass ~ 2 – 2.3 M</a:t>
            </a:r>
            <a:r>
              <a:rPr lang="en-US" sz="16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US" sz="1600" dirty="0">
                <a:latin typeface="Wingdings"/>
                <a:ea typeface="Wingdings"/>
                <a:cs typeface="Wingdings"/>
                <a:sym typeface="Wingdings"/>
              </a:rPr>
              <a:t> </a:t>
            </a:r>
            <a:r>
              <a:rPr lang="en-US" sz="1600" dirty="0"/>
              <a:t> Radius ~13 km</a:t>
            </a:r>
          </a:p>
        </p:txBody>
      </p:sp>
      <p:pic>
        <p:nvPicPr>
          <p:cNvPr id="29" name="Picture 28" descr="condens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4320480" cy="266821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411760" y="980728"/>
            <a:ext cx="1839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quarks appear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627784" y="1340768"/>
            <a:ext cx="864096" cy="648072"/>
          </a:xfrm>
          <a:prstGeom prst="straightConnector1">
            <a:avLst/>
          </a:prstGeom>
          <a:ln w="47625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139952" y="3284984"/>
            <a:ext cx="380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μ</a:t>
            </a:r>
            <a:r>
              <a:rPr lang="en-US" sz="1400" b="1" baseline="-25000" dirty="0" err="1"/>
              <a:t>B</a:t>
            </a:r>
            <a:endParaRPr 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99592" y="1700808"/>
            <a:ext cx="6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σ</a:t>
            </a:r>
            <a:r>
              <a:rPr lang="en-US" dirty="0"/>
              <a:t>/</a:t>
            </a:r>
            <a:r>
              <a:rPr lang="en-US" dirty="0" err="1"/>
              <a:t>σ</a:t>
            </a:r>
            <a:r>
              <a:rPr lang="en-US" baseline="-25000" dirty="0" err="1"/>
              <a:t>o</a:t>
            </a:r>
            <a:endParaRPr lang="en-US" baseline="-25000" dirty="0"/>
          </a:p>
        </p:txBody>
      </p:sp>
      <p:sp>
        <p:nvSpPr>
          <p:cNvPr id="46" name="TextBox 45"/>
          <p:cNvSpPr txBox="1"/>
          <p:nvPr/>
        </p:nvSpPr>
        <p:spPr>
          <a:xfrm>
            <a:off x="5652120" y="198884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</a:t>
            </a:r>
            <a:r>
              <a:rPr lang="en-US" baseline="-25000" dirty="0" err="1"/>
              <a:t>s</a:t>
            </a:r>
            <a:r>
              <a:rPr lang="en-US" dirty="0"/>
              <a:t>(core)   jumps to ~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47664" y="1196752"/>
            <a:ext cx="5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ζ</a:t>
            </a:r>
            <a:r>
              <a:rPr lang="en-US" dirty="0"/>
              <a:t>/</a:t>
            </a:r>
            <a:r>
              <a:rPr lang="en-US" dirty="0" err="1"/>
              <a:t>ζ</a:t>
            </a:r>
            <a:r>
              <a:rPr lang="en-US" baseline="-25000" dirty="0" err="1"/>
              <a:t>o</a:t>
            </a:r>
            <a:endParaRPr lang="en-US" baseline="-25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15" y="4341845"/>
            <a:ext cx="3672408" cy="23535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989131"/>
            <a:ext cx="4283968" cy="2888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0152" y="2564904"/>
            <a:ext cx="1762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particle cocktail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6525344"/>
            <a:ext cx="3168352" cy="2769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Dexheimer,Negreiros,SWS</a:t>
            </a:r>
            <a:r>
              <a:rPr lang="en-US" sz="1200" i="1" dirty="0"/>
              <a:t> P</a:t>
            </a:r>
            <a:r>
              <a:rPr lang="sk-SK" sz="1200" i="1" dirty="0"/>
              <a:t>RC91, 055808</a:t>
            </a:r>
            <a:endParaRPr lang="en-US" sz="12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51720" y="179348"/>
            <a:ext cx="4906136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star matter in beta equilibrium in QH 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4082" y="4532927"/>
            <a:ext cx="86181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B511F-7BCD-244B-8FAE-8870349B76FF}"/>
              </a:ext>
            </a:extLst>
          </p:cNvPr>
          <p:cNvSpPr txBox="1"/>
          <p:nvPr/>
        </p:nvSpPr>
        <p:spPr>
          <a:xfrm>
            <a:off x="2521839" y="5295662"/>
            <a:ext cx="7809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i="1"/>
              <a:t>hybrid star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009F6C-A057-434C-A10E-F398482C3670}"/>
              </a:ext>
            </a:extLst>
          </p:cNvPr>
          <p:cNvCxnSpPr>
            <a:cxnSpLocks/>
          </p:cNvCxnSpPr>
          <p:nvPr/>
        </p:nvCxnSpPr>
        <p:spPr>
          <a:xfrm flipH="1" flipV="1">
            <a:off x="2339752" y="5085184"/>
            <a:ext cx="336702" cy="190872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56399F-F2FF-D348-AADA-5DCF6AEFEBE3}"/>
              </a:ext>
            </a:extLst>
          </p:cNvPr>
          <p:cNvCxnSpPr>
            <a:cxnSpLocks/>
          </p:cNvCxnSpPr>
          <p:nvPr/>
        </p:nvCxnSpPr>
        <p:spPr>
          <a:xfrm flipH="1" flipV="1">
            <a:off x="1816634" y="5133091"/>
            <a:ext cx="691469" cy="258007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00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80" y="1474738"/>
            <a:ext cx="3203848" cy="23328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752" y="679823"/>
            <a:ext cx="4098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relatively small changes in M, </a:t>
            </a:r>
            <a:r>
              <a:rPr lang="en-US" dirty="0" err="1"/>
              <a:t>M</a:t>
            </a:r>
            <a:r>
              <a:rPr lang="en-US" baseline="-25000" dirty="0" err="1"/>
              <a:t>max</a:t>
            </a:r>
            <a:endParaRPr lang="en-US" baseline="-25000" dirty="0"/>
          </a:p>
          <a:p>
            <a:r>
              <a:rPr lang="en-US" dirty="0"/>
              <a:t>substantial decrease in central density</a:t>
            </a:r>
            <a:endParaRPr lang="en-US" baseline="-25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224" y="4067026"/>
            <a:ext cx="2088232" cy="1959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632" y="3346946"/>
            <a:ext cx="2319117" cy="2016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64496" y="2050802"/>
            <a:ext cx="3602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fixed baryon number    </a:t>
            </a:r>
            <a:r>
              <a:rPr lang="en-US" sz="1400" dirty="0"/>
              <a:t>(Ω</a:t>
            </a:r>
            <a:r>
              <a:rPr lang="en-US" sz="1400" baseline="-25000" dirty="0"/>
              <a:t>K</a:t>
            </a:r>
            <a:r>
              <a:rPr lang="en-US" sz="1400" dirty="0"/>
              <a:t>~ 990 Hz)</a:t>
            </a:r>
          </a:p>
        </p:txBody>
      </p:sp>
      <p:sp>
        <p:nvSpPr>
          <p:cNvPr id="8" name="Curved Right Arrow 7"/>
          <p:cNvSpPr/>
          <p:nvPr/>
        </p:nvSpPr>
        <p:spPr>
          <a:xfrm>
            <a:off x="3582144" y="867316"/>
            <a:ext cx="216024" cy="2232248"/>
          </a:xfrm>
          <a:prstGeom prst="curvedRightArrow">
            <a:avLst>
              <a:gd name="adj1" fmla="val 25000"/>
              <a:gd name="adj2" fmla="val 47059"/>
              <a:gd name="adj3" fmla="val 25000"/>
            </a:avLst>
          </a:prstGeom>
          <a:solidFill>
            <a:srgbClr val="0033CC"/>
          </a:solidFill>
          <a:ln>
            <a:solidFill>
              <a:srgbClr val="0033CC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08112" y="4787106"/>
            <a:ext cx="74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Ω</a:t>
            </a:r>
            <a:r>
              <a:rPr lang="en-US" dirty="0"/>
              <a:t> =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4696" y="2914898"/>
            <a:ext cx="1351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Ω</a:t>
            </a:r>
            <a:r>
              <a:rPr lang="en-US" dirty="0"/>
              <a:t> = 600 Hz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6264" y="4166592"/>
            <a:ext cx="7920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f</a:t>
            </a:r>
            <a:r>
              <a:rPr lang="en-US" sz="1400" baseline="-25000" dirty="0" err="1"/>
              <a:t>s</a:t>
            </a:r>
            <a:r>
              <a:rPr lang="en-US" sz="1400" baseline="-25000" dirty="0"/>
              <a:t>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0680" y="3465562"/>
            <a:ext cx="8640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f</a:t>
            </a:r>
            <a:r>
              <a:rPr lang="en-US" sz="1400" baseline="-25000" dirty="0" err="1"/>
              <a:t>s</a:t>
            </a:r>
            <a:r>
              <a:rPr lang="en-US" sz="1400" baseline="-25000" dirty="0"/>
              <a:t>      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76664" y="6026797"/>
            <a:ext cx="2767104" cy="2462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i="1" dirty="0" err="1"/>
              <a:t>Negreiros</a:t>
            </a:r>
            <a:r>
              <a:rPr lang="en-US" sz="1000" i="1" dirty="0"/>
              <a:t>, </a:t>
            </a:r>
            <a:r>
              <a:rPr lang="en-US" sz="1000" i="1" dirty="0" err="1"/>
              <a:t>Dexheimer</a:t>
            </a:r>
            <a:r>
              <a:rPr lang="en-US" sz="1000" i="1" dirty="0"/>
              <a:t>, SWS, PRC82 035803 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464496" y="4283050"/>
            <a:ext cx="1080120" cy="504056"/>
          </a:xfrm>
          <a:prstGeom prst="line">
            <a:avLst/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92488" y="4067026"/>
            <a:ext cx="1013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f</a:t>
            </a:r>
            <a:r>
              <a:rPr lang="en-US" sz="1400" baseline="-25000" dirty="0" err="1"/>
              <a:t>s</a:t>
            </a:r>
            <a:r>
              <a:rPr lang="en-US" sz="1400" dirty="0"/>
              <a:t> doubled</a:t>
            </a:r>
          </a:p>
        </p:txBody>
      </p:sp>
      <p:sp>
        <p:nvSpPr>
          <p:cNvPr id="16" name="Textfeld 6"/>
          <p:cNvSpPr txBox="1"/>
          <p:nvPr/>
        </p:nvSpPr>
        <p:spPr>
          <a:xfrm>
            <a:off x="5472608" y="1402730"/>
            <a:ext cx="2808312" cy="2769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200" dirty="0"/>
              <a:t>PSR J1748-2446     </a:t>
            </a:r>
            <a:r>
              <a:rPr lang="en-US" sz="1200" dirty="0" err="1"/>
              <a:t>Ω</a:t>
            </a:r>
            <a:r>
              <a:rPr lang="en-US" sz="1200" dirty="0"/>
              <a:t> = 716 Hz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3231" y="161907"/>
            <a:ext cx="192549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 Effect of rotation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07D66-745F-4E40-B5ED-D4D76F66D08C}"/>
              </a:ext>
            </a:extLst>
          </p:cNvPr>
          <p:cNvSpPr txBox="1"/>
          <p:nvPr/>
        </p:nvSpPr>
        <p:spPr>
          <a:xfrm>
            <a:off x="953429" y="6278137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/>
              <a:t>hybrid stars behave in the same way</a:t>
            </a:r>
          </a:p>
        </p:txBody>
      </p:sp>
    </p:spTree>
    <p:extLst>
      <p:ext uri="{BB962C8B-B14F-4D97-AF65-F5344CB8AC3E}">
        <p14:creationId xmlns:p14="http://schemas.microsoft.com/office/powerpoint/2010/main" val="107032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30" y="1052736"/>
            <a:ext cx="5794346" cy="3583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163" y="310161"/>
            <a:ext cx="4775666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effect of strong magnetic fields on hybrid star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160" y="2204864"/>
            <a:ext cx="1260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</a:t>
            </a:r>
            <a:r>
              <a:rPr lang="en-US" sz="1400" baseline="-25000" dirty="0" err="1"/>
              <a:t>c</a:t>
            </a:r>
            <a:r>
              <a:rPr lang="en-US" sz="1400" dirty="0"/>
              <a:t> = 5*10</a:t>
            </a:r>
            <a:r>
              <a:rPr lang="en-US" sz="1400" baseline="30000" dirty="0"/>
              <a:t>17</a:t>
            </a:r>
            <a:r>
              <a:rPr lang="en-US" sz="1400" dirty="0"/>
              <a:t> 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7704" y="4653136"/>
            <a:ext cx="1410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</a:t>
            </a:r>
            <a:r>
              <a:rPr lang="en-US" sz="1400" baseline="-25000" dirty="0" err="1"/>
              <a:t>c</a:t>
            </a:r>
            <a:r>
              <a:rPr lang="en-US" sz="1400" dirty="0"/>
              <a:t> = 8.8*10</a:t>
            </a:r>
            <a:r>
              <a:rPr lang="en-US" sz="1400" baseline="30000" dirty="0"/>
              <a:t>17</a:t>
            </a:r>
            <a:r>
              <a:rPr lang="en-US" sz="1400" dirty="0"/>
              <a:t> 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2160" y="3284984"/>
            <a:ext cx="1410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</a:t>
            </a:r>
            <a:r>
              <a:rPr lang="en-US" sz="1400" baseline="-25000" dirty="0" err="1"/>
              <a:t>c</a:t>
            </a:r>
            <a:r>
              <a:rPr lang="en-US" sz="1400" dirty="0"/>
              <a:t> = 9.1*10</a:t>
            </a:r>
            <a:r>
              <a:rPr lang="en-US" sz="1400" baseline="30000" dirty="0"/>
              <a:t>17</a:t>
            </a:r>
            <a:r>
              <a:rPr lang="en-US" sz="1400" dirty="0"/>
              <a:t> 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5193991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equation of state is not strongly affected by B fields, but the population is!</a:t>
            </a:r>
          </a:p>
          <a:p>
            <a:endParaRPr lang="en-US" dirty="0"/>
          </a:p>
          <a:p>
            <a:r>
              <a:rPr lang="en-US" dirty="0"/>
              <a:t>possible effects for slow rotators (magnetars)</a:t>
            </a:r>
          </a:p>
        </p:txBody>
      </p:sp>
      <p:sp>
        <p:nvSpPr>
          <p:cNvPr id="9" name="Textfeld 4"/>
          <p:cNvSpPr txBox="1"/>
          <p:nvPr/>
        </p:nvSpPr>
        <p:spPr>
          <a:xfrm>
            <a:off x="5940152" y="6237312"/>
            <a:ext cx="3024336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i="1" dirty="0" err="1"/>
              <a:t>Franzon</a:t>
            </a:r>
            <a:r>
              <a:rPr lang="de-DE" sz="1200" i="1" dirty="0"/>
              <a:t>, </a:t>
            </a:r>
            <a:r>
              <a:rPr lang="de-DE" sz="1200" i="1" dirty="0" err="1"/>
              <a:t>Dexheimer</a:t>
            </a:r>
            <a:r>
              <a:rPr lang="de-DE" sz="1200" i="1" dirty="0"/>
              <a:t>, SWS, MNRAS 2016</a:t>
            </a:r>
          </a:p>
          <a:p>
            <a:pPr>
              <a:defRPr/>
            </a:pPr>
            <a:r>
              <a:rPr lang="it-IT" sz="1200" i="1" dirty="0" err="1"/>
              <a:t>Franzon</a:t>
            </a:r>
            <a:r>
              <a:rPr lang="it-IT" sz="1200" i="1" dirty="0"/>
              <a:t>, </a:t>
            </a:r>
            <a:r>
              <a:rPr lang="it-IT" sz="1200" i="1" dirty="0" err="1"/>
              <a:t>Gomes</a:t>
            </a:r>
            <a:r>
              <a:rPr lang="it-IT" sz="1200" i="1" dirty="0"/>
              <a:t>, SWS, MNRAS 2016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val="3082601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34226" y="5809328"/>
            <a:ext cx="2535332" cy="461665"/>
          </a:xfrm>
          <a:prstGeom prst="rect">
            <a:avLst/>
          </a:prstGeom>
          <a:solidFill>
            <a:schemeClr val="bg2">
              <a:lumMod val="40000"/>
              <a:lumOff val="60000"/>
              <a:alpha val="32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i="1" dirty="0" err="1"/>
              <a:t>Steinheimer</a:t>
            </a:r>
            <a:r>
              <a:rPr lang="de-DE" sz="1200" i="1" dirty="0"/>
              <a:t>, SWS,  PLB 696, 257</a:t>
            </a:r>
          </a:p>
          <a:p>
            <a:pPr>
              <a:defRPr/>
            </a:pPr>
            <a:r>
              <a:rPr lang="en-US" sz="1200" i="1" dirty="0"/>
              <a:t>Rau et al, </a:t>
            </a:r>
            <a:r>
              <a:rPr lang="en-US" sz="1200" i="1"/>
              <a:t>Phys.Lett.B733, 176</a:t>
            </a:r>
            <a:endParaRPr lang="en-US" sz="1200" i="1" dirty="0"/>
          </a:p>
        </p:txBody>
      </p:sp>
      <p:cxnSp>
        <p:nvCxnSpPr>
          <p:cNvPr id="10" name="Gerade Verbindung mit Pfeil 9"/>
          <p:cNvCxnSpPr/>
          <p:nvPr/>
        </p:nvCxnSpPr>
        <p:spPr>
          <a:xfrm rot="16200000" flipV="1">
            <a:off x="6915358" y="3733522"/>
            <a:ext cx="115212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7577548" y="3874052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g</a:t>
            </a:r>
            <a:r>
              <a:rPr lang="de-DE" sz="1400" baseline="-25000" dirty="0" err="1"/>
              <a:t>q</a:t>
            </a:r>
            <a:r>
              <a:rPr lang="el-GR" sz="1400" baseline="-25000" dirty="0"/>
              <a:t>ω</a:t>
            </a:r>
            <a:r>
              <a:rPr lang="de-DE" sz="1400" dirty="0"/>
              <a:t>  = </a:t>
            </a:r>
            <a:r>
              <a:rPr lang="de-DE" sz="1400" dirty="0" err="1"/>
              <a:t>g</a:t>
            </a:r>
            <a:r>
              <a:rPr lang="de-DE" sz="1400" baseline="-25000" dirty="0" err="1"/>
              <a:t>n</a:t>
            </a:r>
            <a:r>
              <a:rPr lang="el-GR" sz="1400" baseline="-25000" dirty="0"/>
              <a:t>ω</a:t>
            </a:r>
            <a:r>
              <a:rPr lang="de-DE" sz="1400" dirty="0"/>
              <a:t> /3</a:t>
            </a:r>
          </a:p>
        </p:txBody>
      </p:sp>
      <p:pic>
        <p:nvPicPr>
          <p:cNvPr id="21" name="Grafik 20" descr="c2_pnj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7" y="2015879"/>
            <a:ext cx="4044410" cy="2859219"/>
          </a:xfrm>
          <a:prstGeom prst="rect">
            <a:avLst/>
          </a:prstGeom>
        </p:spPr>
      </p:pic>
      <p:pic>
        <p:nvPicPr>
          <p:cNvPr id="22" name="Grafik 21" descr="c2_qh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7066" y="863865"/>
            <a:ext cx="4211960" cy="2977669"/>
          </a:xfrm>
          <a:prstGeom prst="rect">
            <a:avLst/>
          </a:prstGeom>
        </p:spPr>
      </p:pic>
      <p:cxnSp>
        <p:nvCxnSpPr>
          <p:cNvPr id="23" name="Gerade Verbindung mit Pfeil 22"/>
          <p:cNvCxnSpPr/>
          <p:nvPr/>
        </p:nvCxnSpPr>
        <p:spPr>
          <a:xfrm rot="10800000">
            <a:off x="7383410" y="1969326"/>
            <a:ext cx="1152128" cy="576064"/>
          </a:xfrm>
          <a:prstGeom prst="straightConnector1">
            <a:avLst/>
          </a:prstGeom>
          <a:ln w="317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 rot="16200000" flipV="1">
            <a:off x="6555319" y="2941433"/>
            <a:ext cx="1080120" cy="1008113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2795097" y="2995456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PNJL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6925134" y="235183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QH</a:t>
            </a: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457198" y="1453426"/>
            <a:ext cx="3250860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err="1"/>
              <a:t>small</a:t>
            </a:r>
            <a:r>
              <a:rPr lang="de-DE" dirty="0"/>
              <a:t> </a:t>
            </a:r>
            <a:r>
              <a:rPr lang="de-DE" dirty="0" err="1"/>
              <a:t>quark</a:t>
            </a:r>
            <a:r>
              <a:rPr lang="de-DE" dirty="0"/>
              <a:t> </a:t>
            </a:r>
            <a:r>
              <a:rPr lang="de-DE" dirty="0" err="1"/>
              <a:t>vector</a:t>
            </a:r>
            <a:r>
              <a:rPr lang="de-DE" dirty="0"/>
              <a:t> </a:t>
            </a:r>
            <a:r>
              <a:rPr lang="de-DE" dirty="0" err="1"/>
              <a:t>repulsion</a:t>
            </a:r>
            <a:r>
              <a:rPr lang="de-DE" dirty="0"/>
              <a:t> !!</a:t>
            </a:r>
          </a:p>
        </p:txBody>
      </p:sp>
      <p:sp>
        <p:nvSpPr>
          <p:cNvPr id="14" name="Textfeld 15"/>
          <p:cNvSpPr txBox="1"/>
          <p:nvPr/>
        </p:nvSpPr>
        <p:spPr>
          <a:xfrm>
            <a:off x="8174482" y="2545390"/>
            <a:ext cx="8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g</a:t>
            </a:r>
            <a:r>
              <a:rPr lang="de-DE" sz="1400" baseline="-25000" dirty="0" err="1"/>
              <a:t>q</a:t>
            </a:r>
            <a:r>
              <a:rPr lang="el-GR" sz="1400" baseline="-25000" dirty="0"/>
              <a:t>ω</a:t>
            </a:r>
            <a:r>
              <a:rPr lang="de-DE" sz="1400" dirty="0"/>
              <a:t>  =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198" y="821399"/>
            <a:ext cx="341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T,μ</a:t>
            </a:r>
            <a:r>
              <a:rPr lang="en-US" dirty="0"/>
              <a:t>) = P(T) + c</a:t>
            </a:r>
            <a:r>
              <a:rPr lang="en-US" baseline="-25000" dirty="0"/>
              <a:t>2</a:t>
            </a:r>
            <a:r>
              <a:rPr lang="en-US" dirty="0"/>
              <a:t>(T)</a:t>
            </a:r>
            <a:r>
              <a:rPr lang="en-US" baseline="-25000" dirty="0"/>
              <a:t> </a:t>
            </a:r>
            <a:r>
              <a:rPr lang="en-US" dirty="0"/>
              <a:t>μ</a:t>
            </a:r>
            <a:r>
              <a:rPr lang="en-US" baseline="30000" dirty="0"/>
              <a:t>2</a:t>
            </a:r>
            <a:r>
              <a:rPr lang="en-US" dirty="0"/>
              <a:t> T</a:t>
            </a:r>
            <a:r>
              <a:rPr lang="en-US" baseline="30000" dirty="0"/>
              <a:t>2 </a:t>
            </a:r>
            <a:r>
              <a:rPr lang="en-US" dirty="0"/>
              <a:t>+ …</a:t>
            </a:r>
            <a:endParaRPr lang="en-US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260648"/>
            <a:ext cx="8424936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err="1"/>
              <a:t>Susceptibilitiy</a:t>
            </a:r>
            <a:r>
              <a:rPr lang="de-DE" dirty="0"/>
              <a:t>  in PNJL </a:t>
            </a:r>
            <a:r>
              <a:rPr lang="de-DE" dirty="0" err="1"/>
              <a:t>and</a:t>
            </a:r>
            <a:r>
              <a:rPr lang="de-DE" dirty="0"/>
              <a:t> CMF-Q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different </a:t>
            </a:r>
            <a:r>
              <a:rPr lang="de-DE" dirty="0" err="1"/>
              <a:t>quark</a:t>
            </a:r>
            <a:r>
              <a:rPr lang="de-DE" dirty="0"/>
              <a:t> </a:t>
            </a:r>
            <a:r>
              <a:rPr lang="de-DE" dirty="0" err="1"/>
              <a:t>vector</a:t>
            </a:r>
            <a:r>
              <a:rPr lang="de-DE" dirty="0"/>
              <a:t> </a:t>
            </a:r>
            <a:r>
              <a:rPr lang="de-DE" dirty="0" err="1"/>
              <a:t>interactions</a:t>
            </a:r>
            <a:r>
              <a:rPr lang="de-DE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2301" y="5067891"/>
            <a:ext cx="3596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same behavior for strangeness</a:t>
            </a:r>
          </a:p>
          <a:p>
            <a:r>
              <a:rPr lang="en-US" sz="1400" i="1"/>
              <a:t>susceptibilities</a:t>
            </a:r>
          </a:p>
        </p:txBody>
      </p:sp>
    </p:spTree>
    <p:extLst>
      <p:ext uri="{BB962C8B-B14F-4D97-AF65-F5344CB8AC3E}">
        <p14:creationId xmlns:p14="http://schemas.microsoft.com/office/powerpoint/2010/main" val="472327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467544" y="3284984"/>
            <a:ext cx="3626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Liquid-gas phase transition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22768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Chiral transition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5096900" y="5301208"/>
          <a:ext cx="376078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" name="Equation" r:id="rId4" imgW="2463800" imgH="317500" progId="Equation.3">
                  <p:embed/>
                </p:oleObj>
              </mc:Choice>
              <mc:Fallback>
                <p:oleObj name="Equation" r:id="rId4" imgW="24638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96900" y="5301208"/>
                        <a:ext cx="3760788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46578" y="5352015"/>
            <a:ext cx="2600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single particle energies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104" y="5989591"/>
            <a:ext cx="4464496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i="1" dirty="0"/>
              <a:t>Mukherjee, SWS, Steinheimer, Dexheimer, A&amp;A 608, A110</a:t>
            </a:r>
          </a:p>
          <a:p>
            <a:r>
              <a:rPr lang="en-US" sz="1200" i="1" dirty="0" err="1"/>
              <a:t>Steinheimer</a:t>
            </a:r>
            <a:r>
              <a:rPr lang="en-US" sz="1200" i="1" dirty="0"/>
              <a:t>, SWS, </a:t>
            </a:r>
            <a:r>
              <a:rPr lang="en-US" sz="1200" dirty="0" err="1"/>
              <a:t>Stöcker</a:t>
            </a:r>
            <a:r>
              <a:rPr lang="en-US" sz="1200" i="1" dirty="0"/>
              <a:t>, </a:t>
            </a:r>
            <a:r>
              <a:rPr lang="en-US" sz="1200" i="1" dirty="0" err="1"/>
              <a:t>JPhysG</a:t>
            </a:r>
            <a:r>
              <a:rPr lang="en-US" sz="1200" i="1" dirty="0"/>
              <a:t> 38, 035001</a:t>
            </a:r>
            <a:endParaRPr lang="is-IS" sz="1200"/>
          </a:p>
          <a:p>
            <a:r>
              <a:rPr lang="it-IT" sz="1200" i="1"/>
              <a:t>Y. Motohiro et al. PRC 92, 025201</a:t>
            </a:r>
            <a:r>
              <a:rPr lang="en-US" sz="1200" i="1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5536" y="980728"/>
            <a:ext cx="816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doublet candidates   –    N(1535), </a:t>
            </a:r>
            <a:r>
              <a:rPr lang="en-US" dirty="0" err="1"/>
              <a:t>Λ</a:t>
            </a:r>
            <a:r>
              <a:rPr lang="en-US" dirty="0"/>
              <a:t>(1670), </a:t>
            </a:r>
            <a:r>
              <a:rPr lang="en-US" dirty="0" err="1"/>
              <a:t>Σ</a:t>
            </a:r>
            <a:r>
              <a:rPr lang="en-US" dirty="0"/>
              <a:t>(1750), </a:t>
            </a:r>
            <a:r>
              <a:rPr lang="en-US" dirty="0" err="1"/>
              <a:t>Ξ</a:t>
            </a:r>
            <a:r>
              <a:rPr lang="en-US" dirty="0"/>
              <a:t> (?)         overall unclear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21495" y="6128091"/>
            <a:ext cx="303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chirally</a:t>
            </a:r>
            <a:r>
              <a:rPr lang="en-US" i="1" dirty="0"/>
              <a:t> invariant mass term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254473" y="5777517"/>
            <a:ext cx="909815" cy="350574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39128" y="306544"/>
            <a:ext cx="6276078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Excited quark-hadron matter in the parity-doublet approach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627" y="1654912"/>
            <a:ext cx="4809692" cy="31793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452320" y="1969095"/>
            <a:ext cx="782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Φ</a:t>
            </a:r>
            <a:r>
              <a:rPr lang="en-US" sz="1400" b="1" dirty="0"/>
              <a:t> = 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3369" y="4963779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𝛍</a:t>
            </a:r>
            <a:r>
              <a:rPr lang="en-US" baseline="-25000"/>
              <a:t>B</a:t>
            </a:r>
            <a:r>
              <a:rPr lang="en-US"/>
              <a:t> [MeV]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1880" y="1628800"/>
            <a:ext cx="461665" cy="836126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/>
              <a:t>T[MeV]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56392" y="2564904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/>
              <a:t>200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56392" y="3593341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/>
              <a:t>100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3436244" y="3436568"/>
            <a:ext cx="3512020" cy="1212308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627784" y="2492896"/>
            <a:ext cx="4987422" cy="2169532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21495" y="4753164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/>
              <a:t>400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50863" y="4749637"/>
            <a:ext cx="4395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/>
              <a:t>800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19905" y="4749637"/>
            <a:ext cx="5245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/>
              <a:t>1200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12020" y="3327451"/>
            <a:ext cx="934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/>
              <a:t>σ</a:t>
            </a:r>
            <a:r>
              <a:rPr lang="en-US" sz="1200" b="1" dirty="0"/>
              <a:t>/</a:t>
            </a:r>
            <a:r>
              <a:rPr lang="en-US" sz="1200" b="1" dirty="0" err="1"/>
              <a:t>σ</a:t>
            </a:r>
            <a:r>
              <a:rPr lang="en-US" sz="1200" b="1" baseline="-25000" dirty="0" err="1"/>
              <a:t>o</a:t>
            </a:r>
            <a:r>
              <a:rPr lang="en-US" sz="1200" b="1" dirty="0"/>
              <a:t>  = 0.8</a:t>
            </a:r>
            <a:endParaRPr lang="en-US" sz="1200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2104" y="4145372"/>
            <a:ext cx="3121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compressibility        267 MeV  (!)</a:t>
            </a:r>
          </a:p>
          <a:p>
            <a:r>
              <a:rPr lang="en-US" sz="1600" i="1"/>
              <a:t>asymmetry energy  30 MeV</a:t>
            </a:r>
          </a:p>
          <a:p>
            <a:r>
              <a:rPr lang="en-US" sz="1600" i="1"/>
              <a:t>slope parameter      57 MeV    (!)</a:t>
            </a:r>
          </a:p>
        </p:txBody>
      </p:sp>
    </p:spTree>
    <p:extLst>
      <p:ext uri="{BB962C8B-B14F-4D97-AF65-F5344CB8AC3E}">
        <p14:creationId xmlns:p14="http://schemas.microsoft.com/office/powerpoint/2010/main" val="1736712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199" y="0"/>
            <a:ext cx="4141119" cy="2880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5611" y="434751"/>
            <a:ext cx="2707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negative parity state on the </a:t>
            </a:r>
          </a:p>
          <a:p>
            <a:r>
              <a:rPr lang="en-US" sz="1600"/>
              <a:t>lattice and in the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2767" y="1963508"/>
            <a:ext cx="27109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lattice data from Aarts et al,</a:t>
            </a:r>
            <a:r>
              <a:rPr lang="de-DE" sz="1200"/>
              <a:t> </a:t>
            </a:r>
          </a:p>
          <a:p>
            <a:r>
              <a:rPr lang="de-DE" sz="1200" i="1"/>
              <a:t>J. High Energ. Phys. (2017) 2017: 34</a:t>
            </a:r>
          </a:p>
          <a:p>
            <a:r>
              <a:rPr lang="de-DE" sz="1200"/>
              <a:t>EPJ Conf. </a:t>
            </a:r>
            <a:r>
              <a:rPr lang="de-DE" sz="1200" b="1"/>
              <a:t>175</a:t>
            </a:r>
            <a:r>
              <a:rPr lang="de-DE" sz="1200"/>
              <a:t>, 07016 (2018) </a:t>
            </a:r>
          </a:p>
          <a:p>
            <a:r>
              <a:rPr lang="de-DE" sz="1200" i="1"/>
              <a:t> </a:t>
            </a:r>
            <a:endParaRPr lang="en-US" sz="1200" i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5BE7D-894A-C545-99A1-442D04A5617B}"/>
              </a:ext>
            </a:extLst>
          </p:cNvPr>
          <p:cNvSpPr txBox="1"/>
          <p:nvPr/>
        </p:nvSpPr>
        <p:spPr>
          <a:xfrm>
            <a:off x="899592" y="3645024"/>
            <a:ext cx="2694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similar results for hyperons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51E89A-97CD-5D42-BEFD-AA6710B88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62" y="3495491"/>
            <a:ext cx="3744416" cy="28083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FAD85EE-2D16-674D-875C-96228C7ABED4}"/>
              </a:ext>
            </a:extLst>
          </p:cNvPr>
          <p:cNvSpPr txBox="1"/>
          <p:nvPr/>
        </p:nvSpPr>
        <p:spPr>
          <a:xfrm>
            <a:off x="7020272" y="6165304"/>
            <a:ext cx="451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T/T</a:t>
            </a:r>
            <a:r>
              <a:rPr lang="de-DE" sz="1200" baseline="-25000"/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84710F-F312-904B-9FA4-6E8328A1792F}"/>
              </a:ext>
            </a:extLst>
          </p:cNvPr>
          <p:cNvSpPr txBox="1"/>
          <p:nvPr/>
        </p:nvSpPr>
        <p:spPr>
          <a:xfrm>
            <a:off x="4082783" y="4325255"/>
            <a:ext cx="369332" cy="7062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1200"/>
              <a:t>m/m</a:t>
            </a:r>
            <a:r>
              <a:rPr lang="de-DE" sz="1200" baseline="30000"/>
              <a:t>+</a:t>
            </a:r>
            <a:r>
              <a:rPr lang="de-DE" sz="1200"/>
              <a:t>(T</a:t>
            </a:r>
            <a:r>
              <a:rPr lang="de-DE" sz="1200" baseline="-25000"/>
              <a:t>0</a:t>
            </a:r>
            <a:r>
              <a:rPr lang="de-DE" sz="1200"/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ADEAD7-874F-2042-8F22-84994189777F}"/>
              </a:ext>
            </a:extLst>
          </p:cNvPr>
          <p:cNvSpPr/>
          <p:nvPr/>
        </p:nvSpPr>
        <p:spPr>
          <a:xfrm>
            <a:off x="5329937" y="4140589"/>
            <a:ext cx="360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/>
              <a:t>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25583B-0A97-E54E-A079-B68AD68BD29B}"/>
              </a:ext>
            </a:extLst>
          </p:cNvPr>
          <p:cNvSpPr txBox="1"/>
          <p:nvPr/>
        </p:nvSpPr>
        <p:spPr>
          <a:xfrm>
            <a:off x="385020" y="5409721"/>
            <a:ext cx="26917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No quark repulsive interactions!</a:t>
            </a:r>
          </a:p>
          <a:p>
            <a:endParaRPr lang="de-DE" sz="1400"/>
          </a:p>
          <a:p>
            <a:endParaRPr lang="de-DE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0E2CD7-F124-C44B-9FAB-00DE9CC457A7}"/>
              </a:ext>
            </a:extLst>
          </p:cNvPr>
          <p:cNvSpPr txBox="1"/>
          <p:nvPr/>
        </p:nvSpPr>
        <p:spPr>
          <a:xfrm>
            <a:off x="385020" y="5031539"/>
            <a:ext cx="3291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Conclusions from lattice susceptibilities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0BA75-5846-9E43-BA9B-C62F296ADFF2}"/>
              </a:ext>
            </a:extLst>
          </p:cNvPr>
          <p:cNvSpPr txBox="1"/>
          <p:nvPr/>
        </p:nvSpPr>
        <p:spPr>
          <a:xfrm>
            <a:off x="5338342" y="2811071"/>
            <a:ext cx="3128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Mukherjee, Steinheimer, SWS,</a:t>
            </a:r>
            <a:r>
              <a:rPr lang="is-IS" sz="1200" i="1"/>
              <a:t> PRC (2017)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155149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3384376" cy="24842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2060848"/>
            <a:ext cx="3492428" cy="2451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760487"/>
            <a:ext cx="6381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susceptibilities 𝝌</a:t>
            </a:r>
            <a:r>
              <a:rPr lang="en-US" baseline="30000"/>
              <a:t>B</a:t>
            </a:r>
            <a:r>
              <a:rPr lang="en-US" baseline="-25000"/>
              <a:t>n  </a:t>
            </a:r>
            <a:r>
              <a:rPr lang="en-US"/>
              <a:t>as marker of interesting phase structures</a:t>
            </a:r>
            <a:endParaRPr lang="en-US" baseline="-25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1127" y="4511915"/>
            <a:ext cx="3400005" cy="24116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9723" y="5508521"/>
            <a:ext cx="3419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susceptibilities along freeze-out line</a:t>
            </a:r>
          </a:p>
          <a:p>
            <a:r>
              <a:rPr lang="en-US" sz="1600"/>
              <a:t>(temperatures rescaled)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08211" y="246555"/>
            <a:ext cx="3659976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fluctuations in heavy-ion collisions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4113" y="1261121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importance of liquid-gas transition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475656" y="1630453"/>
            <a:ext cx="1245840" cy="7184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901265" y="494231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𝝌</a:t>
            </a:r>
            <a:r>
              <a:rPr lang="en-US" baseline="30000"/>
              <a:t>B</a:t>
            </a:r>
            <a:r>
              <a:rPr lang="en-US" baseline="-25000"/>
              <a:t>n  </a:t>
            </a:r>
            <a:r>
              <a:rPr lang="en-US"/>
              <a:t>~  n! c</a:t>
            </a:r>
            <a:r>
              <a:rPr lang="en-US" baseline="30000"/>
              <a:t>B</a:t>
            </a:r>
            <a:r>
              <a:rPr lang="en-US" baseline="-25000"/>
              <a:t>n 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80772" y="6506925"/>
            <a:ext cx="3128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Mukherjee, Steinheimer, SWS,</a:t>
            </a:r>
            <a:r>
              <a:rPr lang="is-IS" sz="1200" i="1"/>
              <a:t> PRC (2017)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114057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96D276-CDA2-D044-8FD2-0BB31D064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69" y="935095"/>
            <a:ext cx="3177327" cy="30689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B0A7F-7F54-A348-8B70-83C521824782}"/>
              </a:ext>
            </a:extLst>
          </p:cNvPr>
          <p:cNvSpPr txBox="1"/>
          <p:nvPr/>
        </p:nvSpPr>
        <p:spPr>
          <a:xfrm>
            <a:off x="2267744" y="237640"/>
            <a:ext cx="3929281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gravitational wave signal GW170817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6CC830-88C0-EA43-9AA7-55BA87C58E39}"/>
              </a:ext>
            </a:extLst>
          </p:cNvPr>
          <p:cNvSpPr txBox="1"/>
          <p:nvPr/>
        </p:nvSpPr>
        <p:spPr>
          <a:xfrm>
            <a:off x="98212" y="2158786"/>
            <a:ext cx="369332" cy="76559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1200"/>
              <a:t>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23D792-D68A-6248-B4AC-70DF47845F22}"/>
              </a:ext>
            </a:extLst>
          </p:cNvPr>
          <p:cNvSpPr txBox="1"/>
          <p:nvPr/>
        </p:nvSpPr>
        <p:spPr>
          <a:xfrm>
            <a:off x="621194" y="4553227"/>
            <a:ext cx="3572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from Abbott etl al, PRL119, 161101 (2017)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0594D-BF05-A245-9C3E-5F16F8AEBED9}"/>
              </a:ext>
            </a:extLst>
          </p:cNvPr>
          <p:cNvSpPr txBox="1"/>
          <p:nvPr/>
        </p:nvSpPr>
        <p:spPr>
          <a:xfrm>
            <a:off x="3995936" y="2531553"/>
            <a:ext cx="4860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chirp mass (m</a:t>
            </a:r>
            <a:r>
              <a:rPr lang="de-DE" baseline="-25000"/>
              <a:t>1</a:t>
            </a:r>
            <a:r>
              <a:rPr lang="de-DE"/>
              <a:t>m</a:t>
            </a:r>
            <a:r>
              <a:rPr lang="de-DE" baseline="-25000"/>
              <a:t>2</a:t>
            </a:r>
            <a:r>
              <a:rPr lang="de-DE"/>
              <a:t>)</a:t>
            </a:r>
            <a:r>
              <a:rPr lang="de-DE" baseline="30000"/>
              <a:t>3/5</a:t>
            </a:r>
            <a:r>
              <a:rPr lang="de-DE"/>
              <a:t>/(m</a:t>
            </a:r>
            <a:r>
              <a:rPr lang="de-DE" baseline="-25000"/>
              <a:t>1</a:t>
            </a:r>
            <a:r>
              <a:rPr lang="de-DE"/>
              <a:t>+m</a:t>
            </a:r>
            <a:r>
              <a:rPr lang="de-DE" baseline="-25000"/>
              <a:t>2</a:t>
            </a:r>
            <a:r>
              <a:rPr lang="de-DE"/>
              <a:t>)</a:t>
            </a:r>
            <a:r>
              <a:rPr lang="de-DE" baseline="30000"/>
              <a:t>1/5</a:t>
            </a:r>
            <a:r>
              <a:rPr lang="de-DE"/>
              <a:t>  ~ 1.188 M</a:t>
            </a:r>
            <a:r>
              <a:rPr lang="de-DE" baseline="-25000"/>
              <a:t>⊙</a:t>
            </a:r>
            <a:r>
              <a:rPr lang="de-DE"/>
              <a:t> </a:t>
            </a:r>
          </a:p>
          <a:p>
            <a:endParaRPr lang="de-DE"/>
          </a:p>
          <a:p>
            <a:r>
              <a:rPr lang="de-DE"/>
              <a:t>Masses of 1.1 to 1.6 M</a:t>
            </a:r>
            <a:r>
              <a:rPr lang="de-DE" baseline="-25000"/>
              <a:t>⊙</a:t>
            </a:r>
            <a:r>
              <a:rPr lang="de-DE"/>
              <a:t>. Total M ~2.74 M</a:t>
            </a:r>
            <a:r>
              <a:rPr lang="de-DE" baseline="-25000"/>
              <a:t>⊙</a:t>
            </a:r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4DF40-198F-E34B-8AB7-D0E923CB4EC1}"/>
              </a:ext>
            </a:extLst>
          </p:cNvPr>
          <p:cNvSpPr txBox="1"/>
          <p:nvPr/>
        </p:nvSpPr>
        <p:spPr>
          <a:xfrm>
            <a:off x="3995936" y="1547509"/>
            <a:ext cx="424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followed by GRB (GRB170817A) and optical/infrared signal (AT2017gfo)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453E1-892A-414C-97B7-1B388E9FE197}"/>
              </a:ext>
            </a:extLst>
          </p:cNvPr>
          <p:cNvSpPr txBox="1"/>
          <p:nvPr/>
        </p:nvSpPr>
        <p:spPr>
          <a:xfrm>
            <a:off x="2922865" y="5040844"/>
            <a:ext cx="168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/>
              <a:t>Λ</a:t>
            </a:r>
            <a:r>
              <a:rPr lang="de-DE"/>
              <a:t>  ~  k</a:t>
            </a:r>
            <a:r>
              <a:rPr lang="de-DE" baseline="-25000"/>
              <a:t>2</a:t>
            </a:r>
            <a:r>
              <a:rPr lang="de-DE"/>
              <a:t> (R/M)</a:t>
            </a:r>
            <a:r>
              <a:rPr lang="de-DE" baseline="30000"/>
              <a:t>5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39F02-D201-6B4D-9796-DB76E46E2E86}"/>
              </a:ext>
            </a:extLst>
          </p:cNvPr>
          <p:cNvSpPr txBox="1"/>
          <p:nvPr/>
        </p:nvSpPr>
        <p:spPr>
          <a:xfrm>
            <a:off x="48739" y="5077934"/>
            <a:ext cx="278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EoS-dependent </a:t>
            </a:r>
            <a:r>
              <a:rPr lang="de-DE"/>
              <a:t>deformability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DE72A2-869C-9D4D-B74B-D24B1D427ABA}"/>
              </a:ext>
            </a:extLst>
          </p:cNvPr>
          <p:cNvSpPr txBox="1"/>
          <p:nvPr/>
        </p:nvSpPr>
        <p:spPr>
          <a:xfrm>
            <a:off x="1866984" y="5633043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Love number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C890BD-C12D-584D-B315-7590909A3295}"/>
              </a:ext>
            </a:extLst>
          </p:cNvPr>
          <p:cNvCxnSpPr>
            <a:cxnSpLocks/>
          </p:cNvCxnSpPr>
          <p:nvPr/>
        </p:nvCxnSpPr>
        <p:spPr>
          <a:xfrm flipV="1">
            <a:off x="3398172" y="5471902"/>
            <a:ext cx="245130" cy="3458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D1A2C42-6284-CA4D-92E9-23E733CC896E}"/>
              </a:ext>
            </a:extLst>
          </p:cNvPr>
          <p:cNvSpPr txBox="1"/>
          <p:nvPr/>
        </p:nvSpPr>
        <p:spPr>
          <a:xfrm>
            <a:off x="4031860" y="903825"/>
            <a:ext cx="362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NS merger , distance of ~ 40 Mpc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30F00D-E1BA-3E42-8FDD-D89609DA4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713" y="3757572"/>
            <a:ext cx="3341939" cy="29117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4BEB6DF-7031-6148-8F59-D99C54EB4D27}"/>
              </a:ext>
            </a:extLst>
          </p:cNvPr>
          <p:cNvSpPr txBox="1"/>
          <p:nvPr/>
        </p:nvSpPr>
        <p:spPr>
          <a:xfrm>
            <a:off x="1225118" y="6374167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/>
              <a:t>Λ</a:t>
            </a:r>
            <a:r>
              <a:rPr lang="de-DE"/>
              <a:t>(1.4 M</a:t>
            </a:r>
            <a:r>
              <a:rPr lang="de-DE" baseline="-25000"/>
              <a:t>⊙</a:t>
            </a:r>
            <a:r>
              <a:rPr lang="de-DE"/>
              <a:t>)   &lt;    800, 1400 </a:t>
            </a:r>
          </a:p>
        </p:txBody>
      </p:sp>
    </p:spTree>
    <p:extLst>
      <p:ext uri="{BB962C8B-B14F-4D97-AF65-F5344CB8AC3E}">
        <p14:creationId xmlns:p14="http://schemas.microsoft.com/office/powerpoint/2010/main" val="1311853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B9775EC-4CE2-9948-AC9E-D1F99170F43C}"/>
              </a:ext>
            </a:extLst>
          </p:cNvPr>
          <p:cNvSpPr txBox="1"/>
          <p:nvPr/>
        </p:nvSpPr>
        <p:spPr>
          <a:xfrm>
            <a:off x="2626979" y="266143"/>
            <a:ext cx="3993401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deformability constraints, hybrid stars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7D1B57-07D6-C44B-9DA1-95988768A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66" y="1333514"/>
            <a:ext cx="3167427" cy="2599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7D256A-7CA5-8347-BA30-F37C219BF5A3}"/>
              </a:ext>
            </a:extLst>
          </p:cNvPr>
          <p:cNvSpPr txBox="1"/>
          <p:nvPr/>
        </p:nvSpPr>
        <p:spPr>
          <a:xfrm>
            <a:off x="2294541" y="888673"/>
            <a:ext cx="2533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Annala et al, arXiv:171.02644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7A68A6-59F1-DA4A-9E89-6DE5CC2D01C1}"/>
              </a:ext>
            </a:extLst>
          </p:cNvPr>
          <p:cNvSpPr txBox="1"/>
          <p:nvPr/>
        </p:nvSpPr>
        <p:spPr>
          <a:xfrm>
            <a:off x="4827607" y="1537008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/>
              <a:t>connecting low-density hadronic and pQCD high density EOS by piece-wise polytropes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238188-DEFE-064B-932A-A3FAC35F1CA1}"/>
              </a:ext>
            </a:extLst>
          </p:cNvPr>
          <p:cNvSpPr txBox="1"/>
          <p:nvPr/>
        </p:nvSpPr>
        <p:spPr>
          <a:xfrm>
            <a:off x="755576" y="3916231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masses below 2 M</a:t>
            </a:r>
            <a:r>
              <a:rPr lang="de-DE" sz="1400" baseline="-25000"/>
              <a:t>⊙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13DD5CC-0615-E84C-B209-84A2B763A595}"/>
              </a:ext>
            </a:extLst>
          </p:cNvPr>
          <p:cNvCxnSpPr>
            <a:cxnSpLocks/>
          </p:cNvCxnSpPr>
          <p:nvPr/>
        </p:nvCxnSpPr>
        <p:spPr>
          <a:xfrm flipV="1">
            <a:off x="2456346" y="3456364"/>
            <a:ext cx="220015" cy="5673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B8B74BC-3EE9-6844-93A9-1C0EB110990B}"/>
              </a:ext>
            </a:extLst>
          </p:cNvPr>
          <p:cNvSpPr txBox="1"/>
          <p:nvPr/>
        </p:nvSpPr>
        <p:spPr>
          <a:xfrm>
            <a:off x="4808608" y="2659924"/>
            <a:ext cx="2546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11 km &lt; R(1.4 M</a:t>
            </a:r>
            <a:r>
              <a:rPr lang="de-DE" sz="1400" baseline="-25000"/>
              <a:t>⊙</a:t>
            </a:r>
            <a:r>
              <a:rPr lang="de-DE" sz="1400"/>
              <a:t>)  &lt; 13.4 km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BE371C-1291-594F-BA13-5F7A5FEE1F2C}"/>
              </a:ext>
            </a:extLst>
          </p:cNvPr>
          <p:cNvSpPr txBox="1"/>
          <p:nvPr/>
        </p:nvSpPr>
        <p:spPr>
          <a:xfrm>
            <a:off x="3923928" y="4581128"/>
            <a:ext cx="414543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 - see also Bandyopadhyay et al., EPJA (2018)</a:t>
            </a:r>
          </a:p>
          <a:p>
            <a:r>
              <a:rPr lang="de-DE" sz="1400"/>
              <a:t>                  Nandi, Char, arXiv:1712.08094</a:t>
            </a:r>
          </a:p>
          <a:p>
            <a:r>
              <a:rPr lang="de-DE" sz="1400"/>
              <a:t>                  Alvarez-Castillo et al, arXiv:1805:0410</a:t>
            </a:r>
          </a:p>
          <a:p>
            <a:r>
              <a:rPr lang="de-DE" sz="1400"/>
              <a:t>                  Gomes, Char, SWS, arXiv:1806.04763</a:t>
            </a:r>
          </a:p>
          <a:p>
            <a:r>
              <a:rPr lang="de-DE" sz="1400"/>
              <a:t>                  ...</a:t>
            </a:r>
          </a:p>
        </p:txBody>
      </p:sp>
    </p:spTree>
    <p:extLst>
      <p:ext uri="{BB962C8B-B14F-4D97-AF65-F5344CB8AC3E}">
        <p14:creationId xmlns:p14="http://schemas.microsoft.com/office/powerpoint/2010/main" val="775569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563A8B-8EF8-0742-A667-D62D4EFA2C9A}"/>
              </a:ext>
            </a:extLst>
          </p:cNvPr>
          <p:cNvSpPr txBox="1"/>
          <p:nvPr/>
        </p:nvSpPr>
        <p:spPr>
          <a:xfrm>
            <a:off x="1449493" y="934720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The optical features correlated with GW170817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E960F-56DF-524F-A59B-4F9688838AB3}"/>
              </a:ext>
            </a:extLst>
          </p:cNvPr>
          <p:cNvSpPr txBox="1"/>
          <p:nvPr/>
        </p:nvSpPr>
        <p:spPr>
          <a:xfrm>
            <a:off x="1449493" y="1628800"/>
            <a:ext cx="620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Ejected material 0.03 – 0.05 M</a:t>
            </a:r>
            <a:r>
              <a:rPr lang="de-DE" baseline="-25000"/>
              <a:t>solar </a:t>
            </a:r>
            <a:r>
              <a:rPr lang="de-DE"/>
              <a:t>of fast expanding source</a:t>
            </a:r>
            <a:endParaRPr lang="de-DE" baseline="-25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9A8D4B-397A-4B46-A2E6-BFCC309FD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322880"/>
            <a:ext cx="3703928" cy="3496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4536B5-6819-2848-A471-7EA2E7502269}"/>
              </a:ext>
            </a:extLst>
          </p:cNvPr>
          <p:cNvSpPr txBox="1"/>
          <p:nvPr/>
        </p:nvSpPr>
        <p:spPr>
          <a:xfrm>
            <a:off x="5148064" y="5763984"/>
            <a:ext cx="3246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From Pian et al, Nature 551, 67 (2017)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4411B8-160F-784C-94F6-B593B4616AB8}"/>
              </a:ext>
            </a:extLst>
          </p:cNvPr>
          <p:cNvSpPr txBox="1"/>
          <p:nvPr/>
        </p:nvSpPr>
        <p:spPr>
          <a:xfrm>
            <a:off x="4716016" y="280384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/>
              <a:t>time structure depends on opacities</a:t>
            </a:r>
          </a:p>
          <a:p>
            <a:r>
              <a:rPr lang="de-DE" sz="1600"/>
              <a:t>(Lanthanides Z ~60 have very high opacities)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819CC6-4988-B740-8DFB-3D991955B0D6}"/>
              </a:ext>
            </a:extLst>
          </p:cNvPr>
          <p:cNvSpPr txBox="1"/>
          <p:nvPr/>
        </p:nvSpPr>
        <p:spPr>
          <a:xfrm>
            <a:off x="4788024" y="403609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reasonable fit to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74D8EC-4ECB-1141-9EE5-4E304358D489}"/>
              </a:ext>
            </a:extLst>
          </p:cNvPr>
          <p:cNvSpPr txBox="1"/>
          <p:nvPr/>
        </p:nvSpPr>
        <p:spPr>
          <a:xfrm>
            <a:off x="4568918" y="4729743"/>
            <a:ext cx="4566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shows three components with different Y</a:t>
            </a:r>
            <a:r>
              <a:rPr lang="de-DE" baseline="-25000"/>
              <a:t>e</a:t>
            </a:r>
            <a:r>
              <a:rPr lang="de-DE"/>
              <a:t>  </a:t>
            </a:r>
          </a:p>
          <a:p>
            <a:r>
              <a:rPr lang="de-DE"/>
              <a:t>contributing to the signal</a:t>
            </a:r>
          </a:p>
        </p:txBody>
      </p:sp>
    </p:spTree>
    <p:extLst>
      <p:ext uri="{BB962C8B-B14F-4D97-AF65-F5344CB8AC3E}">
        <p14:creationId xmlns:p14="http://schemas.microsoft.com/office/powerpoint/2010/main" val="973949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B1CEAF1-D4C7-764F-A3CE-CDF7B4A1B6BF}"/>
              </a:ext>
            </a:extLst>
          </p:cNvPr>
          <p:cNvSpPr txBox="1"/>
          <p:nvPr/>
        </p:nvSpPr>
        <p:spPr>
          <a:xfrm>
            <a:off x="2457068" y="184687"/>
            <a:ext cx="3916457" cy="369332"/>
          </a:xfrm>
          <a:prstGeom prst="rect">
            <a:avLst/>
          </a:prstGeom>
          <a:gradFill>
            <a:gsLst>
              <a:gs pos="44992">
                <a:srgbClr val="EBF6F7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estimate for maximum static masses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0ABE52-2EB7-434C-8D79-A3CAA763E142}"/>
              </a:ext>
            </a:extLst>
          </p:cNvPr>
          <p:cNvSpPr txBox="1"/>
          <p:nvPr/>
        </p:nvSpPr>
        <p:spPr>
          <a:xfrm>
            <a:off x="755576" y="887117"/>
            <a:ext cx="771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idea: signal points to uniformly maximally rotating star at point of collapse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DB2F90-EE33-6042-A40F-DF2A1206C213}"/>
              </a:ext>
            </a:extLst>
          </p:cNvPr>
          <p:cNvSpPr txBox="1"/>
          <p:nvPr/>
        </p:nvSpPr>
        <p:spPr>
          <a:xfrm>
            <a:off x="773204" y="1400638"/>
            <a:ext cx="8127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total mass known </a:t>
            </a:r>
            <a:r>
              <a:rPr lang="de-DE"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➙ </a:t>
            </a:r>
            <a:r>
              <a:rPr lang="de-DE"/>
              <a:t>convert to baryon mass </a:t>
            </a:r>
            <a:r>
              <a:rPr lang="de-DE">
                <a:latin typeface="MS PGothic" panose="020B0600070205080204" pitchFamily="34" charset="-128"/>
                <a:ea typeface="MS PGothic" panose="020B0600070205080204" pitchFamily="34" charset="-128"/>
              </a:rPr>
              <a:t>➙</a:t>
            </a:r>
            <a:r>
              <a:rPr lang="de-DE"/>
              <a:t> subtract ejecta mass</a:t>
            </a:r>
          </a:p>
          <a:p>
            <a:r>
              <a:rPr lang="de-DE">
                <a:latin typeface="MS PGothic" panose="020B0600070205080204" pitchFamily="34" charset="-128"/>
                <a:ea typeface="MS PGothic" panose="020B0600070205080204" pitchFamily="34" charset="-128"/>
              </a:rPr>
              <a:t>➙</a:t>
            </a:r>
            <a:r>
              <a:rPr lang="de-DE"/>
              <a:t> estimate for max baryon number non-rotating </a:t>
            </a:r>
            <a:r>
              <a:rPr lang="de-DE">
                <a:latin typeface="MS PGothic" panose="020B0600070205080204" pitchFamily="34" charset="-128"/>
                <a:ea typeface="MS PGothic" panose="020B0600070205080204" pitchFamily="34" charset="-128"/>
              </a:rPr>
              <a:t>➙</a:t>
            </a:r>
            <a:r>
              <a:rPr lang="de-DE"/>
              <a:t> convert back to TOV mass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5B29E3-4C12-474A-9E71-D79BAB81EA2C}"/>
              </a:ext>
            </a:extLst>
          </p:cNvPr>
          <p:cNvSpPr txBox="1"/>
          <p:nvPr/>
        </p:nvSpPr>
        <p:spPr>
          <a:xfrm>
            <a:off x="787895" y="2306344"/>
            <a:ext cx="6088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Margalit, Metzger, APJ (2017): M</a:t>
            </a:r>
            <a:r>
              <a:rPr lang="de-DE" baseline="-25000"/>
              <a:t>max</a:t>
            </a:r>
            <a:r>
              <a:rPr lang="de-DE"/>
              <a:t> &lt; 2.17 M</a:t>
            </a:r>
            <a:r>
              <a:rPr lang="de-DE" baseline="-25000"/>
              <a:t>⊙</a:t>
            </a:r>
          </a:p>
          <a:p>
            <a:r>
              <a:rPr lang="de-DE"/>
              <a:t>Shibata et al, PRD (2017): 2.15 M</a:t>
            </a:r>
            <a:r>
              <a:rPr lang="de-DE" baseline="-25000"/>
              <a:t>⊙</a:t>
            </a:r>
            <a:r>
              <a:rPr lang="de-DE"/>
              <a:t> &lt; M</a:t>
            </a:r>
            <a:r>
              <a:rPr lang="de-DE" baseline="-25000"/>
              <a:t>max</a:t>
            </a:r>
            <a:r>
              <a:rPr lang="de-DE"/>
              <a:t> &lt; 2.25 M</a:t>
            </a:r>
            <a:r>
              <a:rPr lang="de-DE" baseline="-25000"/>
              <a:t>⊙</a:t>
            </a:r>
            <a:endParaRPr lang="de-DE"/>
          </a:p>
          <a:p>
            <a:r>
              <a:rPr lang="de-DE"/>
              <a:t>Rezzolla et al, APJ (2018): 2.01 M</a:t>
            </a:r>
            <a:r>
              <a:rPr lang="de-DE" baseline="-25000"/>
              <a:t>⊙</a:t>
            </a:r>
            <a:r>
              <a:rPr lang="de-DE"/>
              <a:t> &lt; M</a:t>
            </a:r>
            <a:r>
              <a:rPr lang="de-DE" baseline="-25000"/>
              <a:t>max</a:t>
            </a:r>
            <a:r>
              <a:rPr lang="de-DE"/>
              <a:t> &lt; 2.16 M</a:t>
            </a:r>
            <a:r>
              <a:rPr lang="de-DE" baseline="-25000"/>
              <a:t>⊙</a:t>
            </a:r>
            <a:endParaRPr lang="de-DE"/>
          </a:p>
          <a:p>
            <a:r>
              <a:rPr lang="de-DE"/>
              <a:t>Ruiz et al, PRD (2018):  2.16 M</a:t>
            </a:r>
            <a:r>
              <a:rPr lang="de-DE" baseline="-25000"/>
              <a:t>⊙</a:t>
            </a:r>
            <a:r>
              <a:rPr lang="de-DE"/>
              <a:t> &lt; M</a:t>
            </a:r>
            <a:r>
              <a:rPr lang="de-DE" baseline="-25000"/>
              <a:t>max</a:t>
            </a:r>
            <a:r>
              <a:rPr lang="de-DE"/>
              <a:t> &lt; 2.28 M</a:t>
            </a:r>
            <a:r>
              <a:rPr lang="de-DE" baseline="-25000"/>
              <a:t>⊙</a:t>
            </a:r>
            <a:r>
              <a:rPr lang="de-DE"/>
              <a:t>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54AF70-785F-994D-B661-FB697F23D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645024"/>
            <a:ext cx="3031848" cy="25694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C6AA90-0BC6-FF42-9645-0CD8B5FE5BB6}"/>
              </a:ext>
            </a:extLst>
          </p:cNvPr>
          <p:cNvSpPr txBox="1"/>
          <p:nvPr/>
        </p:nvSpPr>
        <p:spPr>
          <a:xfrm>
            <a:off x="2061322" y="5373216"/>
            <a:ext cx="2573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/>
              <a:t>from Cho, Science 359, 724 (2018)</a:t>
            </a:r>
          </a:p>
        </p:txBody>
      </p:sp>
    </p:spTree>
    <p:extLst>
      <p:ext uri="{BB962C8B-B14F-4D97-AF65-F5344CB8AC3E}">
        <p14:creationId xmlns:p14="http://schemas.microsoft.com/office/powerpoint/2010/main" val="1384618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99C99-B1FC-AF4A-A1CD-2A8C93A9E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06" y="3453807"/>
            <a:ext cx="3309343" cy="23443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78B22A-B5E0-FF48-91FC-5DC9C6690972}"/>
              </a:ext>
            </a:extLst>
          </p:cNvPr>
          <p:cNvSpPr txBox="1"/>
          <p:nvPr/>
        </p:nvSpPr>
        <p:spPr>
          <a:xfrm>
            <a:off x="5430138" y="4091307"/>
            <a:ext cx="3572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/>
              <a:t>Analysis from Radice et al, APJL 852, L29 (2018)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BE0CE-B551-FD4F-9BB2-569625DD5F18}"/>
              </a:ext>
            </a:extLst>
          </p:cNvPr>
          <p:cNvSpPr txBox="1"/>
          <p:nvPr/>
        </p:nvSpPr>
        <p:spPr>
          <a:xfrm>
            <a:off x="2483768" y="2269510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lower limit for deformation parameter </a:t>
            </a:r>
          </a:p>
          <a:p>
            <a:r>
              <a:rPr lang="de-DE"/>
              <a:t>from electromagnetic signal / mass of disk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14840C-FF60-A04F-9ADD-0BC6341F2831}"/>
              </a:ext>
            </a:extLst>
          </p:cNvPr>
          <p:cNvSpPr txBox="1"/>
          <p:nvPr/>
        </p:nvSpPr>
        <p:spPr>
          <a:xfrm>
            <a:off x="2051720" y="257108"/>
            <a:ext cx="521168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deformation parameter and  el.-mag. luminosites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19EEEF-83BF-D74E-8BBD-7FCD39581A7E}"/>
              </a:ext>
            </a:extLst>
          </p:cNvPr>
          <p:cNvSpPr txBox="1"/>
          <p:nvPr/>
        </p:nvSpPr>
        <p:spPr>
          <a:xfrm>
            <a:off x="1043608" y="1124382"/>
            <a:ext cx="5015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argument   -    low deformability, compact stars </a:t>
            </a:r>
          </a:p>
          <a:p>
            <a:r>
              <a:rPr lang="de-DE"/>
              <a:t>                       fast collapse into black hole</a:t>
            </a:r>
          </a:p>
          <a:p>
            <a:r>
              <a:rPr lang="de-DE"/>
              <a:t>                       small mass of disk matter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6E5733-5159-2B4A-AADA-D8DEFF376154}"/>
              </a:ext>
            </a:extLst>
          </p:cNvPr>
          <p:cNvCxnSpPr>
            <a:cxnSpLocks/>
          </p:cNvCxnSpPr>
          <p:nvPr/>
        </p:nvCxnSpPr>
        <p:spPr>
          <a:xfrm flipH="1">
            <a:off x="3801641" y="3750138"/>
            <a:ext cx="1296144" cy="391799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2B47907-4250-8A4B-AA26-EA4B4A615629}"/>
              </a:ext>
            </a:extLst>
          </p:cNvPr>
          <p:cNvCxnSpPr>
            <a:cxnSpLocks/>
          </p:cNvCxnSpPr>
          <p:nvPr/>
        </p:nvCxnSpPr>
        <p:spPr>
          <a:xfrm flipH="1">
            <a:off x="3801641" y="4060969"/>
            <a:ext cx="1376261" cy="729040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4D89CA9-3B9D-1540-AF3E-072AE058BCB6}"/>
              </a:ext>
            </a:extLst>
          </p:cNvPr>
          <p:cNvSpPr txBox="1"/>
          <p:nvPr/>
        </p:nvSpPr>
        <p:spPr>
          <a:xfrm>
            <a:off x="5177902" y="3645024"/>
            <a:ext cx="342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range of deformation parameter</a:t>
            </a:r>
          </a:p>
        </p:txBody>
      </p:sp>
    </p:spTree>
    <p:extLst>
      <p:ext uri="{BB962C8B-B14F-4D97-AF65-F5344CB8AC3E}">
        <p14:creationId xmlns:p14="http://schemas.microsoft.com/office/powerpoint/2010/main" val="2358707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6990A12-E23D-474C-BC74-20B0AFAE857B}"/>
              </a:ext>
            </a:extLst>
          </p:cNvPr>
          <p:cNvSpPr txBox="1"/>
          <p:nvPr/>
        </p:nvSpPr>
        <p:spPr>
          <a:xfrm>
            <a:off x="5004048" y="1268760"/>
            <a:ext cx="375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deformability </a:t>
            </a:r>
            <a:r>
              <a:rPr lang="de-DE">
                <a:solidFill>
                  <a:srgbClr val="FF0000"/>
                </a:solidFill>
              </a:rPr>
              <a:t>𝝠</a:t>
            </a:r>
            <a:r>
              <a:rPr lang="de-DE"/>
              <a:t> as function of mass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5D2D33-A280-2F41-97AE-56D8AB258A78}"/>
              </a:ext>
            </a:extLst>
          </p:cNvPr>
          <p:cNvSpPr txBox="1"/>
          <p:nvPr/>
        </p:nvSpPr>
        <p:spPr>
          <a:xfrm>
            <a:off x="5024316" y="2060848"/>
            <a:ext cx="3680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for GW170817 chirp mass </a:t>
            </a:r>
          </a:p>
          <a:p>
            <a:r>
              <a:rPr lang="de-DE"/>
              <a:t>combined </a:t>
            </a:r>
            <a:r>
              <a:rPr lang="de-DE">
                <a:solidFill>
                  <a:srgbClr val="FF0000"/>
                </a:solidFill>
              </a:rPr>
              <a:t>𝝠 </a:t>
            </a:r>
            <a:r>
              <a:rPr lang="de-DE"/>
              <a:t>between 430 and 450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B6B25-90D5-F54C-8E1E-09986767E342}"/>
              </a:ext>
            </a:extLst>
          </p:cNvPr>
          <p:cNvSpPr txBox="1"/>
          <p:nvPr/>
        </p:nvSpPr>
        <p:spPr>
          <a:xfrm>
            <a:off x="554749" y="4495251"/>
            <a:ext cx="33906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CMF-Q model results in agreement</a:t>
            </a:r>
          </a:p>
          <a:p>
            <a:r>
              <a:rPr lang="de-DE" sz="1600"/>
              <a:t>with observation</a:t>
            </a:r>
          </a:p>
          <a:p>
            <a:endParaRPr lang="de-DE" sz="1600"/>
          </a:p>
          <a:p>
            <a:r>
              <a:rPr lang="de-DE" sz="1600"/>
              <a:t>merger calculations in progress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3852E-CC2E-A24A-8FD6-47CFC5A8285A}"/>
              </a:ext>
            </a:extLst>
          </p:cNvPr>
          <p:cNvSpPr txBox="1"/>
          <p:nvPr/>
        </p:nvSpPr>
        <p:spPr>
          <a:xfrm>
            <a:off x="2626100" y="227597"/>
            <a:ext cx="5198859" cy="369332"/>
          </a:xfrm>
          <a:prstGeom prst="rect">
            <a:avLst/>
          </a:prstGeom>
          <a:gradFill>
            <a:gsLst>
              <a:gs pos="44992">
                <a:srgbClr val="EBF6F7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model results for star masses, radii, deformability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D9A21B3-CB80-5745-9E1A-BE9F03D9E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113" y="3861048"/>
            <a:ext cx="3701351" cy="2345624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A5181A41-C07E-684D-B53F-7A13061D54DF}"/>
              </a:ext>
            </a:extLst>
          </p:cNvPr>
          <p:cNvSpPr/>
          <p:nvPr/>
        </p:nvSpPr>
        <p:spPr>
          <a:xfrm>
            <a:off x="6436647" y="4961852"/>
            <a:ext cx="87130" cy="72008"/>
          </a:xfrm>
          <a:prstGeom prst="ellipse">
            <a:avLst/>
          </a:prstGeom>
          <a:solidFill>
            <a:srgbClr val="D3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043DA18-9AFF-7B42-8C5B-149B88C14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292" y="4077072"/>
            <a:ext cx="88900" cy="635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642C905-83D7-7B4F-9735-D7EBF9EE5FBE}"/>
              </a:ext>
            </a:extLst>
          </p:cNvPr>
          <p:cNvSpPr txBox="1"/>
          <p:nvPr/>
        </p:nvSpPr>
        <p:spPr>
          <a:xfrm>
            <a:off x="6732240" y="429309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quark fraction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08BF80-06F2-3F42-B41D-BDA6C5D41980}"/>
              </a:ext>
            </a:extLst>
          </p:cNvPr>
          <p:cNvSpPr txBox="1"/>
          <p:nvPr/>
        </p:nvSpPr>
        <p:spPr>
          <a:xfrm>
            <a:off x="6552779" y="482335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25 %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07C0FD-D8E0-6A40-B3C4-26B1196919D6}"/>
              </a:ext>
            </a:extLst>
          </p:cNvPr>
          <p:cNvSpPr txBox="1"/>
          <p:nvPr/>
        </p:nvSpPr>
        <p:spPr>
          <a:xfrm>
            <a:off x="6288519" y="3904857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40 %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09EB27-3C7B-0246-B607-45E74232F62D}"/>
              </a:ext>
            </a:extLst>
          </p:cNvPr>
          <p:cNvSpPr/>
          <p:nvPr/>
        </p:nvSpPr>
        <p:spPr>
          <a:xfrm>
            <a:off x="4470375" y="4495251"/>
            <a:ext cx="461665" cy="823302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de-DE"/>
              <a:t>M [M</a:t>
            </a:r>
            <a:r>
              <a:rPr lang="de-DE" baseline="-25000"/>
              <a:t>⊙</a:t>
            </a:r>
            <a:r>
              <a:rPr lang="de-DE"/>
              <a:t>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B83A79-44D8-5B43-8BBD-9897D74D4423}"/>
              </a:ext>
            </a:extLst>
          </p:cNvPr>
          <p:cNvSpPr txBox="1"/>
          <p:nvPr/>
        </p:nvSpPr>
        <p:spPr>
          <a:xfrm>
            <a:off x="5148064" y="6117232"/>
            <a:ext cx="3775393" cy="446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/>
              <a:t>                                                      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B07B5C-2ABB-2C47-B9D0-56A4BF3D8787}"/>
              </a:ext>
            </a:extLst>
          </p:cNvPr>
          <p:cNvSpPr txBox="1"/>
          <p:nvPr/>
        </p:nvSpPr>
        <p:spPr>
          <a:xfrm>
            <a:off x="5090716" y="610923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B19FB4-871A-6243-BE71-39809DDB79E2}"/>
              </a:ext>
            </a:extLst>
          </p:cNvPr>
          <p:cNvSpPr txBox="1"/>
          <p:nvPr/>
        </p:nvSpPr>
        <p:spPr>
          <a:xfrm>
            <a:off x="6213129" y="610923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12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C54AB9-53CF-3745-B733-59BA2ACF0998}"/>
              </a:ext>
            </a:extLst>
          </p:cNvPr>
          <p:cNvSpPr txBox="1"/>
          <p:nvPr/>
        </p:nvSpPr>
        <p:spPr>
          <a:xfrm>
            <a:off x="7366388" y="611016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16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942EF7-3CA2-E344-8559-95B634F1C3D7}"/>
              </a:ext>
            </a:extLst>
          </p:cNvPr>
          <p:cNvSpPr txBox="1"/>
          <p:nvPr/>
        </p:nvSpPr>
        <p:spPr>
          <a:xfrm>
            <a:off x="8466484" y="611016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20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93CBBA-9905-0043-B23E-53F31ECD0C4D}"/>
              </a:ext>
            </a:extLst>
          </p:cNvPr>
          <p:cNvSpPr txBox="1"/>
          <p:nvPr/>
        </p:nvSpPr>
        <p:spPr>
          <a:xfrm>
            <a:off x="4995844" y="3573016"/>
            <a:ext cx="184731" cy="258532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79F200-4811-EE41-97DD-C041C0D6BCC8}"/>
              </a:ext>
            </a:extLst>
          </p:cNvPr>
          <p:cNvSpPr txBox="1"/>
          <p:nvPr/>
        </p:nvSpPr>
        <p:spPr>
          <a:xfrm>
            <a:off x="4825383" y="553769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0.4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36DD7C-70C9-3044-AF44-81F5428444CF}"/>
              </a:ext>
            </a:extLst>
          </p:cNvPr>
          <p:cNvSpPr txBox="1"/>
          <p:nvPr/>
        </p:nvSpPr>
        <p:spPr>
          <a:xfrm>
            <a:off x="4805115" y="507537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0.8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DCA7CE-5AB6-E04F-BC7A-ECCA99C8821B}"/>
              </a:ext>
            </a:extLst>
          </p:cNvPr>
          <p:cNvSpPr txBox="1"/>
          <p:nvPr/>
        </p:nvSpPr>
        <p:spPr>
          <a:xfrm>
            <a:off x="4796024" y="46423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1.2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EAAD46-7F2B-054E-A5A4-8E7899DAB6EF}"/>
              </a:ext>
            </a:extLst>
          </p:cNvPr>
          <p:cNvSpPr txBox="1"/>
          <p:nvPr/>
        </p:nvSpPr>
        <p:spPr>
          <a:xfrm>
            <a:off x="4788231" y="4221088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1.6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07DE6E-1411-844D-AE5D-45C2922277E2}"/>
              </a:ext>
            </a:extLst>
          </p:cNvPr>
          <p:cNvSpPr txBox="1"/>
          <p:nvPr/>
        </p:nvSpPr>
        <p:spPr>
          <a:xfrm>
            <a:off x="4796024" y="375857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2.0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9279489-7E7D-EA49-A5DC-0E3E8BEA8435}"/>
              </a:ext>
            </a:extLst>
          </p:cNvPr>
          <p:cNvSpPr/>
          <p:nvPr/>
        </p:nvSpPr>
        <p:spPr>
          <a:xfrm>
            <a:off x="7824959" y="629065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R [km]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11B5CF-4CBE-DF4F-ACE1-8044C7E2C187}"/>
              </a:ext>
            </a:extLst>
          </p:cNvPr>
          <p:cNvSpPr txBox="1"/>
          <p:nvPr/>
        </p:nvSpPr>
        <p:spPr>
          <a:xfrm>
            <a:off x="7884368" y="3920823"/>
            <a:ext cx="7617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/>
              <a:t>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729000-D1F6-8141-AC9B-37880A01E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47" y="818214"/>
            <a:ext cx="3827228" cy="29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89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mooth_sis18_b3_qf_small_deu.mp4">
            <a:hlinkClick r:id="" action="ppaction://media"/>
            <a:extLst>
              <a:ext uri="{FF2B5EF4-FFF2-40B4-BE49-F238E27FC236}">
                <a16:creationId xmlns:a16="http://schemas.microsoft.com/office/drawing/2014/main" id="{15C17799-B761-BA48-9586-D307E93A65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931988"/>
            <a:ext cx="9144000" cy="29924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6A9A01-1146-204A-8451-ECACABFB6A1E}"/>
              </a:ext>
            </a:extLst>
          </p:cNvPr>
          <p:cNvSpPr txBox="1"/>
          <p:nvPr/>
        </p:nvSpPr>
        <p:spPr>
          <a:xfrm>
            <a:off x="3131840" y="431164"/>
            <a:ext cx="322395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The EoS in (heavy-ion) action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3DDB3-960C-3A4E-A9CA-6C7D07B98D6D}"/>
              </a:ext>
            </a:extLst>
          </p:cNvPr>
          <p:cNvSpPr txBox="1"/>
          <p:nvPr/>
        </p:nvSpPr>
        <p:spPr>
          <a:xfrm>
            <a:off x="973873" y="1137424"/>
            <a:ext cx="500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Au+Au collision at SIS18 energies (1.23 AGeV)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C3A15-9A9B-E84C-9F2E-B5B34C5A625B}"/>
              </a:ext>
            </a:extLst>
          </p:cNvPr>
          <p:cNvSpPr txBox="1"/>
          <p:nvPr/>
        </p:nvSpPr>
        <p:spPr>
          <a:xfrm>
            <a:off x="173901" y="4427820"/>
            <a:ext cx="27861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/>
              <a:t>     baryon density [ρ</a:t>
            </a:r>
            <a:r>
              <a:rPr lang="de-DE" baseline="-25000"/>
              <a:t>0</a:t>
            </a:r>
            <a:r>
              <a:rPr lang="de-DE"/>
              <a:t>]</a:t>
            </a:r>
            <a:endParaRPr lang="de-DE" baseline="-25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154819-0317-A749-A443-064F259000EC}"/>
              </a:ext>
            </a:extLst>
          </p:cNvPr>
          <p:cNvSpPr txBox="1"/>
          <p:nvPr/>
        </p:nvSpPr>
        <p:spPr>
          <a:xfrm>
            <a:off x="3635896" y="4427820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/>
              <a:t>temperature [MeV]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9C76C8-C140-624B-A20A-889A372B9373}"/>
              </a:ext>
            </a:extLst>
          </p:cNvPr>
          <p:cNvSpPr txBox="1"/>
          <p:nvPr/>
        </p:nvSpPr>
        <p:spPr>
          <a:xfrm>
            <a:off x="6732240" y="4427820"/>
            <a:ext cx="20056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/>
              <a:t>quark fraction (%)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BAAD6F-F0B7-0440-82DA-289BA4E01313}"/>
              </a:ext>
            </a:extLst>
          </p:cNvPr>
          <p:cNvSpPr txBox="1"/>
          <p:nvPr/>
        </p:nvSpPr>
        <p:spPr>
          <a:xfrm>
            <a:off x="2411760" y="1886493"/>
            <a:ext cx="49295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/>
              <a:t>                                                                 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E961AD-A984-DF45-9A3C-FF0A3E7B745D}"/>
              </a:ext>
            </a:extLst>
          </p:cNvPr>
          <p:cNvSpPr txBox="1"/>
          <p:nvPr/>
        </p:nvSpPr>
        <p:spPr>
          <a:xfrm>
            <a:off x="7795099" y="1969835"/>
            <a:ext cx="447558" cy="258217"/>
          </a:xfrm>
          <a:prstGeom prst="rect">
            <a:avLst/>
          </a:prstGeom>
          <a:solidFill>
            <a:schemeClr val="bg1"/>
          </a:solidFill>
        </p:spPr>
        <p:txBody>
          <a:bodyPr wrap="none" tIns="57600" rtlCol="0">
            <a:spAutoFit/>
          </a:bodyPr>
          <a:lstStyle/>
          <a:p>
            <a:r>
              <a:rPr lang="de-DE" sz="1000" b="1" i="1"/>
              <a:t>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496668-7DA3-D548-A2E4-18734F5D729F}"/>
              </a:ext>
            </a:extLst>
          </p:cNvPr>
          <p:cNvSpPr txBox="1"/>
          <p:nvPr/>
        </p:nvSpPr>
        <p:spPr>
          <a:xfrm>
            <a:off x="7078488" y="5846202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/>
              <a:t>J. Steinheimer</a:t>
            </a:r>
          </a:p>
        </p:txBody>
      </p:sp>
    </p:spTree>
    <p:extLst>
      <p:ext uri="{BB962C8B-B14F-4D97-AF65-F5344CB8AC3E}">
        <p14:creationId xmlns:p14="http://schemas.microsoft.com/office/powerpoint/2010/main" val="192516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498DDA-AC06-B54B-8F37-8EBA82121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834019"/>
            <a:ext cx="5364088" cy="35896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B5E86E-32CA-334A-8E8E-95793C688106}"/>
              </a:ext>
            </a:extLst>
          </p:cNvPr>
          <p:cNvSpPr txBox="1"/>
          <p:nvPr/>
        </p:nvSpPr>
        <p:spPr>
          <a:xfrm>
            <a:off x="1736120" y="395826"/>
            <a:ext cx="600997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evolution of central cell in hydro simulation in (ρ,T) plane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3BEB2-37C3-A34E-B361-48A2B300C02B}"/>
              </a:ext>
            </a:extLst>
          </p:cNvPr>
          <p:cNvSpPr txBox="1"/>
          <p:nvPr/>
        </p:nvSpPr>
        <p:spPr>
          <a:xfrm>
            <a:off x="3238135" y="1048317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compared to merger results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945993-50D1-634D-82C4-AF3E9265F78D}"/>
              </a:ext>
            </a:extLst>
          </p:cNvPr>
          <p:cNvCxnSpPr>
            <a:cxnSpLocks/>
          </p:cNvCxnSpPr>
          <p:nvPr/>
        </p:nvCxnSpPr>
        <p:spPr>
          <a:xfrm flipV="1">
            <a:off x="2123728" y="3490203"/>
            <a:ext cx="1512168" cy="1784340"/>
          </a:xfrm>
          <a:prstGeom prst="line">
            <a:avLst/>
          </a:prstGeom>
          <a:ln>
            <a:solidFill>
              <a:srgbClr val="C0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02814B-EF04-8E43-939A-653134058521}"/>
              </a:ext>
            </a:extLst>
          </p:cNvPr>
          <p:cNvCxnSpPr>
            <a:cxnSpLocks/>
          </p:cNvCxnSpPr>
          <p:nvPr/>
        </p:nvCxnSpPr>
        <p:spPr>
          <a:xfrm flipV="1">
            <a:off x="2267744" y="4926296"/>
            <a:ext cx="1872208" cy="392181"/>
          </a:xfrm>
          <a:prstGeom prst="line">
            <a:avLst/>
          </a:prstGeom>
          <a:ln>
            <a:solidFill>
              <a:srgbClr val="C0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95F6138-6EE5-1C41-B393-B5EA36DE822F}"/>
              </a:ext>
            </a:extLst>
          </p:cNvPr>
          <p:cNvSpPr txBox="1"/>
          <p:nvPr/>
        </p:nvSpPr>
        <p:spPr>
          <a:xfrm>
            <a:off x="826827" y="4667261"/>
            <a:ext cx="1585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max. 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34429B-4D2A-1D42-B5F2-4B25A7B28B0F}"/>
              </a:ext>
            </a:extLst>
          </p:cNvPr>
          <p:cNvSpPr txBox="1"/>
          <p:nvPr/>
        </p:nvSpPr>
        <p:spPr>
          <a:xfrm>
            <a:off x="2643261" y="5209455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/>
              <a:t>max. density</a:t>
            </a:r>
          </a:p>
        </p:txBody>
      </p:sp>
    </p:spTree>
    <p:extLst>
      <p:ext uri="{BB962C8B-B14F-4D97-AF65-F5344CB8AC3E}">
        <p14:creationId xmlns:p14="http://schemas.microsoft.com/office/powerpoint/2010/main" val="3775932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feld 1"/>
          <p:cNvSpPr txBox="1">
            <a:spLocks noChangeArrowheads="1"/>
          </p:cNvSpPr>
          <p:nvPr/>
        </p:nvSpPr>
        <p:spPr bwMode="auto">
          <a:xfrm>
            <a:off x="2339752" y="332656"/>
            <a:ext cx="432048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rgbClr val="D7FFFF"/>
              </a:gs>
            </a:gsLst>
            <a:lin ang="5400000" scaled="0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800" dirty="0" err="1"/>
              <a:t>Conclusions</a:t>
            </a:r>
            <a:r>
              <a:rPr lang="de-DE" sz="2800" dirty="0"/>
              <a:t>   </a:t>
            </a:r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30723" name="Textfeld 2"/>
          <p:cNvSpPr txBox="1">
            <a:spLocks noChangeArrowheads="1"/>
          </p:cNvSpPr>
          <p:nvPr/>
        </p:nvSpPr>
        <p:spPr bwMode="auto">
          <a:xfrm>
            <a:off x="539552" y="1052736"/>
            <a:ext cx="820891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DE" dirty="0"/>
          </a:p>
          <a:p>
            <a:pPr marL="285750" indent="-285750">
              <a:buFont typeface="Arial"/>
              <a:buChar char="•"/>
            </a:pPr>
            <a:r>
              <a:rPr lang="de-DE" dirty="0"/>
              <a:t> </a:t>
            </a:r>
            <a:r>
              <a:rPr lang="de-DE" dirty="0">
                <a:solidFill>
                  <a:srgbClr val="221685"/>
                </a:solidFill>
              </a:rPr>
              <a:t>heavy </a:t>
            </a:r>
            <a:r>
              <a:rPr lang="de-DE" dirty="0" err="1">
                <a:solidFill>
                  <a:srgbClr val="221685"/>
                </a:solidFill>
              </a:rPr>
              <a:t>compact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stars</a:t>
            </a:r>
            <a:r>
              <a:rPr lang="de-DE" dirty="0">
                <a:solidFill>
                  <a:srgbClr val="221685"/>
                </a:solidFill>
              </a:rPr>
              <a:t> / </a:t>
            </a:r>
            <a:r>
              <a:rPr lang="de-DE" dirty="0" err="1">
                <a:solidFill>
                  <a:srgbClr val="221685"/>
                </a:solidFill>
              </a:rPr>
              <a:t>hyper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stars</a:t>
            </a:r>
            <a:r>
              <a:rPr lang="de-DE" dirty="0">
                <a:solidFill>
                  <a:srgbClr val="221685"/>
                </a:solidFill>
              </a:rPr>
              <a:t>  -  </a:t>
            </a:r>
            <a:r>
              <a:rPr lang="de-DE" dirty="0" err="1">
                <a:solidFill>
                  <a:srgbClr val="221685"/>
                </a:solidFill>
              </a:rPr>
              <a:t>little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strangeness</a:t>
            </a:r>
            <a:endParaRPr lang="de-DE" dirty="0">
              <a:solidFill>
                <a:srgbClr val="22168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221685"/>
                </a:solidFill>
              </a:rPr>
              <a:t> hybrid </a:t>
            </a:r>
            <a:r>
              <a:rPr lang="de-DE" dirty="0" err="1">
                <a:solidFill>
                  <a:srgbClr val="221685"/>
                </a:solidFill>
              </a:rPr>
              <a:t>stars</a:t>
            </a:r>
            <a:r>
              <a:rPr lang="de-DE" dirty="0">
                <a:solidFill>
                  <a:srgbClr val="221685"/>
                </a:solidFill>
              </a:rPr>
              <a:t>: </a:t>
            </a:r>
            <a:r>
              <a:rPr lang="de-DE" dirty="0" err="1">
                <a:solidFill>
                  <a:srgbClr val="221685"/>
                </a:solidFill>
              </a:rPr>
              <a:t>stiff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equation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of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state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for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quarks? lattice</a:t>
            </a:r>
            <a:r>
              <a:rPr lang="de-DE" dirty="0">
                <a:solidFill>
                  <a:srgbClr val="221685"/>
                </a:solidFill>
              </a:rPr>
              <a:t> </a:t>
            </a:r>
            <a:r>
              <a:rPr lang="de-DE" dirty="0" err="1">
                <a:solidFill>
                  <a:srgbClr val="221685"/>
                </a:solidFill>
              </a:rPr>
              <a:t>susceptibilities</a:t>
            </a:r>
            <a:r>
              <a:rPr lang="de-DE" dirty="0">
                <a:solidFill>
                  <a:srgbClr val="221685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221685"/>
                </a:solidFill>
              </a:rPr>
              <a:t> large mixed phase in hybrid star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221685"/>
                </a:solidFill>
              </a:rPr>
              <a:t> EoS in HI / merger simulations</a:t>
            </a:r>
          </a:p>
          <a:p>
            <a:pPr marL="285750" indent="-285750">
              <a:buFont typeface="Arial"/>
              <a:buChar char="•"/>
            </a:pPr>
            <a:endParaRPr lang="de-DE" dirty="0">
              <a:solidFill>
                <a:srgbClr val="221685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de-DE" dirty="0">
                <a:solidFill>
                  <a:srgbClr val="221685"/>
                </a:solidFill>
              </a:rPr>
              <a:t> rotation/magnetic fields remove quark core </a:t>
            </a:r>
          </a:p>
          <a:p>
            <a:pPr marL="285750" indent="-285750">
              <a:buFont typeface="Arial" charset="0"/>
              <a:buChar char="•"/>
            </a:pPr>
            <a:endParaRPr lang="de-DE" dirty="0">
              <a:solidFill>
                <a:srgbClr val="221685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de-DE" dirty="0">
                <a:solidFill>
                  <a:srgbClr val="221685"/>
                </a:solidFill>
              </a:rPr>
              <a:t> mergers evidence for smaller stellar radii and „small“ maximum masses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45DE5-D900-624F-B92B-CB05EA7E010A}"/>
              </a:ext>
            </a:extLst>
          </p:cNvPr>
          <p:cNvSpPr txBox="1"/>
          <p:nvPr/>
        </p:nvSpPr>
        <p:spPr>
          <a:xfrm>
            <a:off x="1547664" y="4005064"/>
            <a:ext cx="56055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u="sng" dirty="0">
                <a:solidFill>
                  <a:srgbClr val="155542"/>
                </a:solidFill>
              </a:rPr>
              <a:t>consequences for the equation of state</a:t>
            </a:r>
          </a:p>
          <a:p>
            <a:endParaRPr lang="de-DE" u="sng" dirty="0">
              <a:solidFill>
                <a:srgbClr val="155542"/>
              </a:solidFill>
            </a:endParaRPr>
          </a:p>
          <a:p>
            <a:r>
              <a:rPr lang="de-DE" dirty="0">
                <a:solidFill>
                  <a:srgbClr val="155542"/>
                </a:solidFill>
              </a:rPr>
              <a:t>isospin-dependent nonlinearities</a:t>
            </a:r>
          </a:p>
          <a:p>
            <a:r>
              <a:rPr lang="de-DE" dirty="0">
                <a:solidFill>
                  <a:srgbClr val="155542"/>
                </a:solidFill>
              </a:rPr>
              <a:t>          low slope parameter / affects drip line</a:t>
            </a:r>
          </a:p>
          <a:p>
            <a:r>
              <a:rPr lang="de-DE" dirty="0">
                <a:solidFill>
                  <a:srgbClr val="155542"/>
                </a:solidFill>
              </a:rPr>
              <a:t>       </a:t>
            </a:r>
          </a:p>
          <a:p>
            <a:r>
              <a:rPr lang="de-DE" dirty="0">
                <a:solidFill>
                  <a:srgbClr val="155542"/>
                </a:solidFill>
              </a:rPr>
              <a:t>exotic matter via mixed phase  (ok with lattice)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2D148D-1A83-CC42-9D56-52FD0C8D145B}"/>
              </a:ext>
            </a:extLst>
          </p:cNvPr>
          <p:cNvSpPr txBox="1"/>
          <p:nvPr/>
        </p:nvSpPr>
        <p:spPr>
          <a:xfrm>
            <a:off x="1028529" y="6051675"/>
            <a:ext cx="6942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/>
              <a:t>hopefully more merger events, exploit relation to heavy-ion physics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742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908720"/>
            <a:ext cx="746983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Heavy-ion collisions can generate very large B fields</a:t>
            </a:r>
          </a:p>
          <a:p>
            <a:endParaRPr lang="en-US"/>
          </a:p>
          <a:p>
            <a:r>
              <a:rPr lang="en-US"/>
              <a:t>W boson condensation at LHC?  </a:t>
            </a:r>
            <a:r>
              <a:rPr lang="en-US" sz="1400" i="1"/>
              <a:t>Ambjørn, Olesen,PLB257, 201 (1991)</a:t>
            </a:r>
          </a:p>
          <a:p>
            <a:r>
              <a:rPr lang="en-US"/>
              <a:t>                                    </a:t>
            </a:r>
            <a:r>
              <a:rPr lang="en-US" sz="1400" i="1"/>
              <a:t>however, see SWS, Müller, A. Schramm, PLB 277, 512 (1992)</a:t>
            </a:r>
          </a:p>
          <a:p>
            <a:endParaRPr lang="en-US"/>
          </a:p>
          <a:p>
            <a:r>
              <a:rPr lang="en-US"/>
              <a:t>ρ mesons? Simple estimate requires B ~ 10</a:t>
            </a:r>
            <a:r>
              <a:rPr lang="en-US" baseline="30000"/>
              <a:t>20</a:t>
            </a:r>
            <a:r>
              <a:rPr lang="en-US"/>
              <a:t> 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3068960"/>
            <a:ext cx="663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heavy-ion collisions – bind away the whole mass of the particle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6016" y="2636912"/>
            <a:ext cx="424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SWS, Müller, A. Schramm MPLA  7, 9773 (1992)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6093296"/>
            <a:ext cx="2616200" cy="622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78556" y="4787860"/>
            <a:ext cx="3405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Landau levels of the rho meson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475656" y="3501008"/>
            <a:ext cx="3518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400" i="1"/>
              <a:t>Chernodub, Phys. Rev. Lett. </a:t>
            </a:r>
            <a:r>
              <a:rPr lang="hu-HU" sz="1400" b="1" i="1"/>
              <a:t>106</a:t>
            </a:r>
            <a:r>
              <a:rPr lang="hu-HU" sz="1400" i="1"/>
              <a:t>, 142003</a:t>
            </a:r>
            <a:endParaRPr lang="en-US" sz="1400" i="1"/>
          </a:p>
        </p:txBody>
      </p:sp>
      <p:sp>
        <p:nvSpPr>
          <p:cNvPr id="17" name="Rectangle 16"/>
          <p:cNvSpPr/>
          <p:nvPr/>
        </p:nvSpPr>
        <p:spPr>
          <a:xfrm>
            <a:off x="1259632" y="414908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Advantage: high spin – strong interaction with magnetic 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4969" y="5363924"/>
            <a:ext cx="4085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</a:t>
            </a:r>
            <a:r>
              <a:rPr lang="en-US" baseline="30000"/>
              <a:t>2</a:t>
            </a:r>
            <a:r>
              <a:rPr lang="en-US" baseline="-25000"/>
              <a:t>n,Sz</a:t>
            </a:r>
            <a:r>
              <a:rPr lang="en-US" baseline="30000"/>
              <a:t> </a:t>
            </a:r>
            <a:r>
              <a:rPr lang="en-US"/>
              <a:t> =  p</a:t>
            </a:r>
            <a:r>
              <a:rPr lang="en-US" baseline="30000"/>
              <a:t>2</a:t>
            </a:r>
            <a:r>
              <a:rPr lang="en-US"/>
              <a:t> + m</a:t>
            </a:r>
            <a:r>
              <a:rPr lang="en-US" baseline="30000"/>
              <a:t>2</a:t>
            </a:r>
            <a:r>
              <a:rPr lang="en-US"/>
              <a:t> + (2 n- 2 S</a:t>
            </a:r>
            <a:r>
              <a:rPr lang="en-US" baseline="-25000"/>
              <a:t>z</a:t>
            </a:r>
            <a:r>
              <a:rPr lang="en-US"/>
              <a:t> + 1) e B</a:t>
            </a:r>
            <a:endParaRPr lang="en-US" baseline="30000"/>
          </a:p>
        </p:txBody>
      </p:sp>
      <p:sp>
        <p:nvSpPr>
          <p:cNvPr id="15" name="Rectangle 14"/>
          <p:cNvSpPr/>
          <p:nvPr/>
        </p:nvSpPr>
        <p:spPr>
          <a:xfrm>
            <a:off x="5292080" y="3501008"/>
            <a:ext cx="3065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/>
              <a:t>Hidaka, Yamamoto PRD87, 094502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9752" y="332656"/>
            <a:ext cx="4891083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Condensation of charged higher spin bosons?</a:t>
            </a:r>
          </a:p>
        </p:txBody>
      </p:sp>
    </p:spTree>
    <p:extLst>
      <p:ext uri="{BB962C8B-B14F-4D97-AF65-F5344CB8AC3E}">
        <p14:creationId xmlns:p14="http://schemas.microsoft.com/office/powerpoint/2010/main" val="563507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450" y="2078842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diag</a:t>
            </a:r>
            <a:r>
              <a:rPr lang="en-US" dirty="0"/>
              <a:t> (V)  = { (</a:t>
            </a:r>
            <a:r>
              <a:rPr lang="en-US" dirty="0" err="1"/>
              <a:t>ω</a:t>
            </a:r>
            <a:r>
              <a:rPr lang="en-US" dirty="0"/>
              <a:t> + </a:t>
            </a:r>
            <a:r>
              <a:rPr lang="en-US" dirty="0" err="1"/>
              <a:t>ρ</a:t>
            </a:r>
            <a:r>
              <a:rPr lang="en-US" dirty="0"/>
              <a:t>) / √2 , (</a:t>
            </a:r>
            <a:r>
              <a:rPr lang="en-US" dirty="0" err="1"/>
              <a:t>ω</a:t>
            </a:r>
            <a:r>
              <a:rPr lang="en-US" dirty="0"/>
              <a:t> - </a:t>
            </a:r>
            <a:r>
              <a:rPr lang="en-US" dirty="0" err="1"/>
              <a:t>ρ</a:t>
            </a:r>
            <a:r>
              <a:rPr lang="en-US" dirty="0"/>
              <a:t>) / √2 , </a:t>
            </a:r>
            <a:r>
              <a:rPr lang="en-US" dirty="0" err="1"/>
              <a:t>ϕ</a:t>
            </a:r>
            <a:r>
              <a:rPr lang="en-US" dirty="0"/>
              <a:t> 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8071" y="2705293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diag</a:t>
            </a:r>
            <a:r>
              <a:rPr lang="en-US" dirty="0"/>
              <a:t> (X)  = { (</a:t>
            </a:r>
            <a:r>
              <a:rPr lang="en-US" dirty="0" err="1"/>
              <a:t>σ</a:t>
            </a:r>
            <a:r>
              <a:rPr lang="en-US" dirty="0"/>
              <a:t> + </a:t>
            </a:r>
            <a:r>
              <a:rPr lang="en-US" dirty="0" err="1"/>
              <a:t>δ</a:t>
            </a:r>
            <a:r>
              <a:rPr lang="en-US" dirty="0"/>
              <a:t> ) / √2 , (</a:t>
            </a:r>
            <a:r>
              <a:rPr lang="en-US" dirty="0" err="1"/>
              <a:t>σ</a:t>
            </a:r>
            <a:r>
              <a:rPr lang="en-US" dirty="0"/>
              <a:t> - </a:t>
            </a:r>
            <a:r>
              <a:rPr lang="en-US" dirty="0" err="1"/>
              <a:t>δ</a:t>
            </a:r>
            <a:r>
              <a:rPr lang="en-US" dirty="0"/>
              <a:t>) / √2 , </a:t>
            </a:r>
            <a:r>
              <a:rPr lang="en-US" dirty="0" err="1"/>
              <a:t>ς</a:t>
            </a:r>
            <a:r>
              <a:rPr lang="en-US" dirty="0"/>
              <a:t>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8071" y="1481157"/>
            <a:ext cx="313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   =   { p , n , </a:t>
            </a:r>
            <a:r>
              <a:rPr lang="en-US" dirty="0" err="1"/>
              <a:t>Λ</a:t>
            </a:r>
            <a:r>
              <a:rPr lang="en-US" dirty="0"/>
              <a:t>  , </a:t>
            </a:r>
            <a:r>
              <a:rPr lang="en-US" dirty="0" err="1"/>
              <a:t>Σ</a:t>
            </a:r>
            <a:r>
              <a:rPr lang="en-US" baseline="30000" dirty="0"/>
              <a:t>±/0</a:t>
            </a:r>
            <a:r>
              <a:rPr lang="en-US" dirty="0"/>
              <a:t> , </a:t>
            </a:r>
            <a:r>
              <a:rPr lang="en-US" dirty="0" err="1"/>
              <a:t>Χ</a:t>
            </a:r>
            <a:r>
              <a:rPr lang="en-US" baseline="30000" dirty="0"/>
              <a:t>-/0</a:t>
            </a:r>
            <a:r>
              <a:rPr lang="en-US" dirty="0"/>
              <a:t> }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423" y="1481157"/>
            <a:ext cx="10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baryons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80639" y="2057221"/>
            <a:ext cx="1698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vector mesons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2647" y="2705293"/>
            <a:ext cx="167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 mesons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3510" y="3320279"/>
            <a:ext cx="709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fields generate masses, scalar </a:t>
            </a:r>
            <a:r>
              <a:rPr lang="en-US" dirty="0" err="1"/>
              <a:t>attraction</a:t>
            </a:r>
            <a:r>
              <a:rPr lang="en-US" dirty="0"/>
              <a:t> and vector repulsion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5450" y="916971"/>
            <a:ext cx="19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Lowest </a:t>
            </a:r>
            <a:r>
              <a:rPr lang="en-US" dirty="0" err="1"/>
              <a:t>multiplets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4638" y="203947"/>
            <a:ext cx="7957628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CMF - hadronic SU(3)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non-linear </a:t>
            </a:r>
            <a:r>
              <a:rPr lang="de-DE" dirty="0" err="1"/>
              <a:t>realization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σω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2079066" y="577648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 err="1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σ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   ~  &lt;u u + d d&gt; </a:t>
            </a:r>
            <a:r>
              <a:rPr lang="en-US" sz="2000" b="1" dirty="0">
                <a:solidFill>
                  <a:srgbClr val="00CC00"/>
                </a:solidFill>
                <a:latin typeface="Times New Roman" pitchFamily="18" charset="0"/>
                <a:sym typeface="Symbol" pitchFamily="18" charset="2"/>
              </a:rPr>
              <a:t>     </a:t>
            </a:r>
            <a:r>
              <a:rPr lang="en-US" sz="2000" b="1" dirty="0" err="1">
                <a:solidFill>
                  <a:srgbClr val="00CC00"/>
                </a:solidFill>
                <a:latin typeface="Times New Roman" pitchFamily="18" charset="0"/>
                <a:sym typeface="Symbol" pitchFamily="18" charset="2"/>
              </a:rPr>
              <a:t>ζ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 ~ &lt;s s&gt;    </a:t>
            </a:r>
            <a:r>
              <a:rPr lang="en-US" sz="2000" dirty="0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δ</a:t>
            </a:r>
            <a:r>
              <a:rPr lang="en-US" sz="2000" b="1" baseline="30000" dirty="0">
                <a:solidFill>
                  <a:srgbClr val="00CC00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  ~ &lt; u u - d d&gt;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4766852" y="5472593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6135004" y="549774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3398700" y="5479934"/>
            <a:ext cx="336550" cy="37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823108" y="5472593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6711540" y="5425737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05200" y="4021777"/>
            <a:ext cx="5413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  <a:r>
              <a:rPr lang="en-US" baseline="-25000" dirty="0"/>
              <a:t>BW</a:t>
            </a:r>
            <a:r>
              <a:rPr lang="en-US" dirty="0"/>
              <a:t> = - √2 g</a:t>
            </a:r>
            <a:r>
              <a:rPr lang="en-US" baseline="-25000" dirty="0"/>
              <a:t>8</a:t>
            </a:r>
            <a:r>
              <a:rPr lang="en-US" baseline="30000" dirty="0"/>
              <a:t>W</a:t>
            </a:r>
            <a:r>
              <a:rPr lang="en-US" dirty="0"/>
              <a:t> ( α</a:t>
            </a:r>
            <a:r>
              <a:rPr lang="en-US" baseline="-25000" dirty="0"/>
              <a:t>W</a:t>
            </a:r>
            <a:r>
              <a:rPr lang="en-US" dirty="0"/>
              <a:t> [BOBW]</a:t>
            </a:r>
            <a:r>
              <a:rPr lang="en-US" baseline="-25000" dirty="0"/>
              <a:t>F</a:t>
            </a:r>
            <a:r>
              <a:rPr lang="en-US" dirty="0"/>
              <a:t> + (1 – α</a:t>
            </a:r>
            <a:r>
              <a:rPr lang="en-US" baseline="-25000" dirty="0"/>
              <a:t>W</a:t>
            </a:r>
            <a:r>
              <a:rPr lang="en-US" dirty="0"/>
              <a:t>) [BOBW]</a:t>
            </a:r>
            <a:r>
              <a:rPr lang="en-US" baseline="-25000" dirty="0"/>
              <a:t>D</a:t>
            </a:r>
            <a:r>
              <a:rPr lang="en-US" dirty="0"/>
              <a:t>)</a:t>
            </a:r>
          </a:p>
          <a:p>
            <a:r>
              <a:rPr lang="en-US" dirty="0"/>
              <a:t>          </a:t>
            </a:r>
          </a:p>
          <a:p>
            <a:r>
              <a:rPr lang="en-US" dirty="0"/>
              <a:t>           - g</a:t>
            </a:r>
            <a:r>
              <a:rPr lang="en-US" baseline="-25000" dirty="0"/>
              <a:t>1</a:t>
            </a:r>
            <a:r>
              <a:rPr lang="en-US" baseline="30000" dirty="0"/>
              <a:t>W</a:t>
            </a:r>
            <a:r>
              <a:rPr lang="en-US" dirty="0"/>
              <a:t> / √3 </a:t>
            </a:r>
            <a:r>
              <a:rPr lang="en-US" dirty="0" err="1"/>
              <a:t>Tr</a:t>
            </a:r>
            <a:r>
              <a:rPr lang="en-US" dirty="0"/>
              <a:t>(BOB) </a:t>
            </a:r>
            <a:r>
              <a:rPr lang="en-US" dirty="0" err="1"/>
              <a:t>Tr</a:t>
            </a:r>
            <a:r>
              <a:rPr lang="en-US" dirty="0"/>
              <a:t> (W)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6968" y="4237801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 </a:t>
            </a:r>
            <a:r>
              <a:rPr lang="en-US" dirty="0">
                <a:solidFill>
                  <a:srgbClr val="CC0000"/>
                </a:solidFill>
                <a:latin typeface="Times New Roman" pitchFamily="18" charset="0"/>
              </a:rPr>
              <a:t>SU(3)</a:t>
            </a:r>
            <a:r>
              <a:rPr lang="en-US" dirty="0">
                <a:latin typeface="Times New Roman" pitchFamily="18" charset="0"/>
              </a:rPr>
              <a:t> interaction </a:t>
            </a:r>
            <a:endParaRPr lang="en-US" dirty="0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4849416" y="4222643"/>
            <a:ext cx="2645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_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6018" y="5184933"/>
            <a:ext cx="475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dirty="0">
                <a:latin typeface="Times New Roman" pitchFamily="18" charset="0"/>
                <a:sym typeface="Symbol" pitchFamily="18" charset="2"/>
              </a:rPr>
              <a:t> V(M)         &lt;</a:t>
            </a:r>
            <a:r>
              <a:rPr lang="en-US" dirty="0" err="1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σ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&gt;  =  </a:t>
            </a:r>
            <a:r>
              <a:rPr lang="en-US" dirty="0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σ</a:t>
            </a:r>
            <a:r>
              <a:rPr lang="en-US" baseline="-25000" dirty="0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  ≠ 0               &lt;</a:t>
            </a:r>
            <a:r>
              <a:rPr lang="en-US" b="1" dirty="0" err="1">
                <a:solidFill>
                  <a:srgbClr val="00CC00"/>
                </a:solidFill>
                <a:latin typeface="Times New Roman" pitchFamily="18" charset="0"/>
                <a:sym typeface="Symbol" pitchFamily="18" charset="2"/>
              </a:rPr>
              <a:t>ζ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&gt; = </a:t>
            </a:r>
            <a:r>
              <a:rPr lang="en-US" b="1" dirty="0">
                <a:solidFill>
                  <a:srgbClr val="00CC00"/>
                </a:solidFill>
                <a:latin typeface="Times New Roman" pitchFamily="18" charset="0"/>
                <a:sym typeface="Symbol" pitchFamily="18" charset="2"/>
              </a:rPr>
              <a:t>ζ</a:t>
            </a:r>
            <a:r>
              <a:rPr lang="en-US" baseline="-25000" dirty="0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dirty="0">
                <a:latin typeface="Times New Roman" pitchFamily="18" charset="0"/>
                <a:sym typeface="Symbol" pitchFamily="18" charset="2"/>
              </a:rPr>
              <a:t>  ≠ 0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0707" y="6339442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plus explicit symmetry breaking</a:t>
            </a:r>
          </a:p>
        </p:txBody>
      </p:sp>
    </p:spTree>
    <p:extLst>
      <p:ext uri="{BB962C8B-B14F-4D97-AF65-F5344CB8AC3E}">
        <p14:creationId xmlns:p14="http://schemas.microsoft.com/office/powerpoint/2010/main" val="930616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64704"/>
            <a:ext cx="4104456" cy="27603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6096" y="2492896"/>
            <a:ext cx="1966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 value:  7 × 10</a:t>
            </a:r>
            <a:r>
              <a:rPr lang="en-US" sz="1600" baseline="30000" dirty="0"/>
              <a:t>18 </a:t>
            </a:r>
            <a:r>
              <a:rPr lang="en-US" sz="1600" dirty="0"/>
              <a:t>G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8064" y="1556792"/>
            <a:ext cx="28649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Use standard hadronic model</a:t>
            </a:r>
          </a:p>
          <a:p>
            <a:r>
              <a:rPr lang="en-US" sz="1600" dirty="0"/>
              <a:t>GM3 parameterization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4026550"/>
            <a:ext cx="3911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simple estimate   </a:t>
            </a:r>
            <a:r>
              <a:rPr lang="en-US" sz="1600" dirty="0" err="1"/>
              <a:t>m</a:t>
            </a:r>
            <a:r>
              <a:rPr lang="en-US" sz="1600" baseline="-25000" dirty="0" err="1"/>
              <a:t>ρ</a:t>
            </a:r>
            <a:r>
              <a:rPr lang="en-US" sz="1600" dirty="0"/>
              <a:t>*  =  </a:t>
            </a:r>
            <a:r>
              <a:rPr lang="en-US" sz="1600" dirty="0" err="1"/>
              <a:t>m</a:t>
            </a:r>
            <a:r>
              <a:rPr lang="en-US" sz="1600" baseline="-25000" dirty="0" err="1"/>
              <a:t>ρ</a:t>
            </a:r>
            <a:r>
              <a:rPr lang="en-US" sz="1600" baseline="-25000" dirty="0"/>
              <a:t>  </a:t>
            </a:r>
            <a:r>
              <a:rPr lang="en-US" sz="1600" dirty="0"/>
              <a:t>- g </a:t>
            </a:r>
            <a:r>
              <a:rPr lang="en-US" sz="1600" dirty="0" err="1"/>
              <a:t>σ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3714711"/>
            <a:ext cx="3321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density dependence of rho mass 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3573016"/>
            <a:ext cx="4118858" cy="28083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47864" y="6381328"/>
            <a:ext cx="2241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onset of condensation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067944" y="4149080"/>
            <a:ext cx="1656184" cy="230425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499992" y="4077072"/>
            <a:ext cx="2088232" cy="2376264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36096" y="2852936"/>
            <a:ext cx="27849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slight change of star masses</a:t>
            </a:r>
          </a:p>
          <a:p>
            <a:r>
              <a:rPr lang="en-US" sz="1600" dirty="0"/>
              <a:t>faster cooling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9792" y="2780928"/>
            <a:ext cx="1351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condensation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059832" y="2348880"/>
            <a:ext cx="72008" cy="50405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347864" y="2060848"/>
            <a:ext cx="720080" cy="792088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79512" y="5106670"/>
            <a:ext cx="3483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range of g limited by slope of </a:t>
            </a:r>
            <a:r>
              <a:rPr lang="en-US" sz="1600" dirty="0" err="1"/>
              <a:t>a</a:t>
            </a:r>
            <a:r>
              <a:rPr lang="en-US" sz="1600" baseline="-25000" dirty="0" err="1"/>
              <a:t>sym</a:t>
            </a:r>
            <a:r>
              <a:rPr lang="en-US" sz="1600" dirty="0"/>
              <a:t>(</a:t>
            </a:r>
            <a:r>
              <a:rPr lang="en-US" sz="1600" dirty="0" err="1"/>
              <a:t>ρ</a:t>
            </a:r>
            <a:r>
              <a:rPr lang="en-US" sz="1600" dirty="0"/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8064" y="836712"/>
            <a:ext cx="28418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magnetars</a:t>
            </a:r>
            <a:r>
              <a:rPr lang="en-US" sz="1600" dirty="0"/>
              <a:t> with surface fields</a:t>
            </a:r>
          </a:p>
          <a:p>
            <a:r>
              <a:rPr lang="en-US" sz="1600" dirty="0"/>
              <a:t>up to 10</a:t>
            </a:r>
            <a:r>
              <a:rPr lang="en-US" sz="1600" baseline="30000" dirty="0"/>
              <a:t>15 </a:t>
            </a:r>
            <a:r>
              <a:rPr lang="en-US" sz="1600" dirty="0"/>
              <a:t>G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2" y="551723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Mallick,Dexheimer,SWS,Bhattacharyya, MNRAS (2015)</a:t>
            </a:r>
            <a:endParaRPr lang="en-US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6095037"/>
            <a:ext cx="3200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first:  </a:t>
            </a:r>
            <a:r>
              <a:rPr lang="en-US" sz="1200" i="1" dirty="0" err="1"/>
              <a:t>Voskresensky</a:t>
            </a:r>
            <a:r>
              <a:rPr lang="en-US" sz="1200" i="1" dirty="0"/>
              <a:t> PLB 1997</a:t>
            </a:r>
          </a:p>
          <a:p>
            <a:r>
              <a:rPr lang="en-US" sz="1200" i="1" dirty="0"/>
              <a:t>         </a:t>
            </a:r>
            <a:r>
              <a:rPr lang="en-US" sz="1200" i="1" dirty="0" err="1"/>
              <a:t>Kolomeitsev,Voskresensky</a:t>
            </a:r>
            <a:r>
              <a:rPr lang="en-US" sz="1200" i="1" dirty="0"/>
              <a:t> NPA 2005</a:t>
            </a:r>
          </a:p>
          <a:p>
            <a:endParaRPr lang="en-US" sz="12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9512" y="4509120"/>
            <a:ext cx="22940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readjust </a:t>
            </a:r>
            <a:r>
              <a:rPr lang="en-US" sz="1600" dirty="0" err="1"/>
              <a:t>g</a:t>
            </a:r>
            <a:r>
              <a:rPr lang="en-US" sz="1600" baseline="-25000" dirty="0" err="1"/>
              <a:t>Nρ</a:t>
            </a:r>
            <a:r>
              <a:rPr lang="en-US" sz="1600" dirty="0"/>
              <a:t> to correct </a:t>
            </a:r>
          </a:p>
          <a:p>
            <a:r>
              <a:rPr lang="en-US" sz="1600" dirty="0"/>
              <a:t>asymmetry energy </a:t>
            </a:r>
            <a:r>
              <a:rPr lang="en-US" sz="1600" dirty="0" err="1"/>
              <a:t>a</a:t>
            </a:r>
            <a:r>
              <a:rPr lang="en-US" sz="1600" baseline="-25000" dirty="0" err="1"/>
              <a:t>sym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899001" y="188640"/>
            <a:ext cx="7417415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charge chemical potential and effective rho mass as function of density</a:t>
            </a:r>
          </a:p>
        </p:txBody>
      </p:sp>
    </p:spTree>
    <p:extLst>
      <p:ext uri="{BB962C8B-B14F-4D97-AF65-F5344CB8AC3E}">
        <p14:creationId xmlns:p14="http://schemas.microsoft.com/office/powerpoint/2010/main" val="1535077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90491"/>
            <a:ext cx="2592288" cy="258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/>
          <p:cNvSpPr/>
          <p:nvPr/>
        </p:nvSpPr>
        <p:spPr>
          <a:xfrm>
            <a:off x="6012160" y="230451"/>
            <a:ext cx="280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/>
              <a:t>Özel et al, </a:t>
            </a:r>
            <a:r>
              <a:rPr lang="en-US" sz="1200" i="1" dirty="0"/>
              <a:t>Phys.Rev.D82:101301,2010</a:t>
            </a:r>
            <a:endParaRPr lang="de-DE" sz="1200" i="1" dirty="0"/>
          </a:p>
        </p:txBody>
      </p:sp>
      <p:sp>
        <p:nvSpPr>
          <p:cNvPr id="7" name="Textfeld 6"/>
          <p:cNvSpPr txBox="1"/>
          <p:nvPr/>
        </p:nvSpPr>
        <p:spPr>
          <a:xfrm>
            <a:off x="5796136" y="3182779"/>
            <a:ext cx="3168352" cy="2462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000" i="1" dirty="0"/>
              <a:t>Schürhoff, SWS, </a:t>
            </a:r>
            <a:r>
              <a:rPr lang="de-DE" sz="1000" i="1" dirty="0" err="1"/>
              <a:t>Dexheimer</a:t>
            </a:r>
            <a:r>
              <a:rPr lang="de-DE" sz="1000" i="1" dirty="0"/>
              <a:t>, APJL  724 (2010) L74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854052" y="996116"/>
            <a:ext cx="4147289" cy="6463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               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Δ</a:t>
            </a:r>
            <a:r>
              <a:rPr lang="de-DE" dirty="0"/>
              <a:t>  </a:t>
            </a:r>
            <a:r>
              <a:rPr lang="de-DE" dirty="0" err="1"/>
              <a:t>resonances</a:t>
            </a:r>
            <a:r>
              <a:rPr lang="de-DE" dirty="0"/>
              <a:t> </a:t>
            </a:r>
          </a:p>
          <a:p>
            <a:r>
              <a:rPr lang="de-DE" dirty="0" err="1"/>
              <a:t>scalar</a:t>
            </a:r>
            <a:r>
              <a:rPr lang="de-DE" dirty="0"/>
              <a:t> </a:t>
            </a:r>
            <a:r>
              <a:rPr lang="de-DE" dirty="0" err="1"/>
              <a:t>couplings</a:t>
            </a:r>
            <a:r>
              <a:rPr lang="de-DE" dirty="0"/>
              <a:t>         </a:t>
            </a:r>
            <a:r>
              <a:rPr lang="de-DE" dirty="0" err="1"/>
              <a:t>vacuum</a:t>
            </a:r>
            <a:r>
              <a:rPr lang="de-DE" dirty="0"/>
              <a:t> </a:t>
            </a:r>
            <a:r>
              <a:rPr lang="de-DE" dirty="0" err="1"/>
              <a:t>masses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827584" y="1772816"/>
            <a:ext cx="3171961" cy="86177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7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de-DE" dirty="0"/>
              <a:t>  </a:t>
            </a:r>
            <a:r>
              <a:rPr lang="de-DE" sz="1600" dirty="0"/>
              <a:t>   </a:t>
            </a:r>
            <a:r>
              <a:rPr lang="de-DE" sz="1600" dirty="0" err="1"/>
              <a:t>vector</a:t>
            </a:r>
            <a:r>
              <a:rPr lang="de-DE" sz="1600" dirty="0"/>
              <a:t> </a:t>
            </a:r>
            <a:r>
              <a:rPr lang="de-DE" sz="1600" dirty="0" err="1"/>
              <a:t>couplings</a:t>
            </a:r>
            <a:r>
              <a:rPr lang="de-DE" sz="1600" dirty="0"/>
              <a:t> </a:t>
            </a:r>
            <a:r>
              <a:rPr lang="de-DE" sz="1600" dirty="0" err="1"/>
              <a:t>unclear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moderate </a:t>
            </a:r>
            <a:r>
              <a:rPr lang="de-DE" sz="1600" dirty="0" err="1"/>
              <a:t>changes</a:t>
            </a:r>
            <a:r>
              <a:rPr lang="de-DE" sz="1600" dirty="0"/>
              <a:t> </a:t>
            </a:r>
            <a:r>
              <a:rPr lang="de-DE" sz="1600" dirty="0" err="1"/>
              <a:t>r</a:t>
            </a:r>
            <a:r>
              <a:rPr lang="de-DE" sz="1600" baseline="-25000" dirty="0" err="1"/>
              <a:t>V</a:t>
            </a:r>
            <a:r>
              <a:rPr lang="de-DE" sz="1600" dirty="0"/>
              <a:t> = </a:t>
            </a:r>
            <a:r>
              <a:rPr lang="de-DE" sz="1600" dirty="0" err="1"/>
              <a:t>g</a:t>
            </a:r>
            <a:r>
              <a:rPr lang="el-GR" sz="1600" baseline="-25000" dirty="0">
                <a:solidFill>
                  <a:schemeClr val="accent2">
                    <a:lumMod val="75000"/>
                  </a:schemeClr>
                </a:solidFill>
              </a:rPr>
              <a:t>Δω</a:t>
            </a:r>
            <a:r>
              <a:rPr lang="de-DE" sz="1600" dirty="0">
                <a:solidFill>
                  <a:schemeClr val="accent2">
                    <a:lumMod val="75000"/>
                  </a:schemeClr>
                </a:solidFill>
              </a:rPr>
              <a:t>  / </a:t>
            </a:r>
            <a:r>
              <a:rPr lang="de-DE" sz="1600" dirty="0" err="1">
                <a:solidFill>
                  <a:schemeClr val="accent2">
                    <a:lumMod val="75000"/>
                  </a:schemeClr>
                </a:solidFill>
              </a:rPr>
              <a:t>g</a:t>
            </a:r>
            <a:r>
              <a:rPr lang="de-DE" sz="1600" baseline="-25000" dirty="0" err="1"/>
              <a:t>nω</a:t>
            </a:r>
            <a:endParaRPr lang="de-DE" sz="1600" baseline="-25000" dirty="0"/>
          </a:p>
        </p:txBody>
      </p:sp>
      <p:sp>
        <p:nvSpPr>
          <p:cNvPr id="10" name="Pfeil nach rechts 9"/>
          <p:cNvSpPr/>
          <p:nvPr/>
        </p:nvSpPr>
        <p:spPr>
          <a:xfrm>
            <a:off x="2686972" y="1402904"/>
            <a:ext cx="360040" cy="144016"/>
          </a:xfrm>
          <a:prstGeom prst="rightArrow">
            <a:avLst/>
          </a:prstGeom>
          <a:solidFill>
            <a:srgbClr val="C627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2708920"/>
            <a:ext cx="1826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not far from SU(6)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1254" y="3717032"/>
            <a:ext cx="2210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quasielastic</a:t>
            </a:r>
            <a:r>
              <a:rPr lang="en-US" sz="1400" dirty="0"/>
              <a:t> </a:t>
            </a:r>
            <a:r>
              <a:rPr lang="en-US" sz="1400" dirty="0" err="1"/>
              <a:t>eA</a:t>
            </a:r>
            <a:r>
              <a:rPr lang="en-US" sz="1400" dirty="0"/>
              <a:t> scattering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437112"/>
            <a:ext cx="2333039" cy="1800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5536" y="6453336"/>
            <a:ext cx="2991536" cy="2769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i="1" dirty="0" err="1"/>
              <a:t>Wehrberger</a:t>
            </a:r>
            <a:r>
              <a:rPr lang="en-US" sz="1200" i="1" dirty="0"/>
              <a:t>, Phys. Rep. 225, 273 (1993)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600" y="4077072"/>
            <a:ext cx="1956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E</a:t>
            </a:r>
            <a:r>
              <a:rPr lang="en-US" sz="1400" baseline="-25000" dirty="0" err="1"/>
              <a:t>e</a:t>
            </a:r>
            <a:r>
              <a:rPr lang="en-US" sz="1400" dirty="0"/>
              <a:t> = 695 MeV      </a:t>
            </a:r>
            <a:r>
              <a:rPr lang="en-US" sz="1400" baseline="30000" dirty="0"/>
              <a:t>40</a:t>
            </a:r>
            <a:r>
              <a:rPr lang="en-US" sz="1400" dirty="0"/>
              <a:t>Ca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2195736" y="4725144"/>
            <a:ext cx="0" cy="504056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03848" y="4365104"/>
            <a:ext cx="1194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g</a:t>
            </a:r>
            <a:r>
              <a:rPr lang="en-US" sz="1400" b="1" baseline="-25000" dirty="0" err="1"/>
              <a:t>Δσ</a:t>
            </a:r>
            <a:r>
              <a:rPr lang="en-US" sz="1400" b="1" dirty="0"/>
              <a:t> / </a:t>
            </a:r>
            <a:r>
              <a:rPr lang="en-US" sz="1400" b="1" dirty="0" err="1"/>
              <a:t>g</a:t>
            </a:r>
            <a:r>
              <a:rPr lang="en-US" sz="1400" b="1" baseline="-25000" dirty="0" err="1"/>
              <a:t>Nσ</a:t>
            </a:r>
            <a:r>
              <a:rPr lang="en-US" sz="1400" b="1" dirty="0"/>
              <a:t> =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01371" y="4633391"/>
            <a:ext cx="358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1.2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555776" y="4653136"/>
            <a:ext cx="1008112" cy="360040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08104" y="5949280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analysis in </a:t>
            </a:r>
            <a:r>
              <a:rPr lang="en-US" sz="1200" dirty="0" err="1"/>
              <a:t>Drago</a:t>
            </a:r>
            <a:r>
              <a:rPr lang="en-US" sz="1200" dirty="0"/>
              <a:t> et al astro-ph:1407.2843:</a:t>
            </a:r>
          </a:p>
          <a:p>
            <a:r>
              <a:rPr lang="en-US" sz="1200" dirty="0"/>
              <a:t>Onset of </a:t>
            </a: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1200" dirty="0">
                <a:solidFill>
                  <a:schemeClr val="accent2">
                    <a:lumMod val="75000"/>
                  </a:schemeClr>
                </a:solidFill>
              </a:rPr>
              <a:t>Δ</a:t>
            </a:r>
            <a:r>
              <a:rPr lang="de-DE" sz="1200" dirty="0"/>
              <a:t>  </a:t>
            </a:r>
            <a:r>
              <a:rPr lang="de-DE" sz="1200" dirty="0" err="1"/>
              <a:t>population</a:t>
            </a:r>
            <a:r>
              <a:rPr lang="de-DE" sz="1200" dirty="0"/>
              <a:t> </a:t>
            </a:r>
            <a:r>
              <a:rPr lang="de-DE" sz="1200" dirty="0" err="1"/>
              <a:t>at</a:t>
            </a:r>
            <a:r>
              <a:rPr lang="de-DE" sz="1200" dirty="0"/>
              <a:t> 2 </a:t>
            </a:r>
            <a:r>
              <a:rPr lang="de-DE" sz="1200" dirty="0" err="1"/>
              <a:t>to</a:t>
            </a:r>
            <a:r>
              <a:rPr lang="de-DE" sz="1200" dirty="0"/>
              <a:t> 3 ρ</a:t>
            </a:r>
            <a:r>
              <a:rPr lang="de-DE" sz="1200" baseline="-25000" dirty="0"/>
              <a:t>o</a:t>
            </a:r>
          </a:p>
          <a:p>
            <a:endParaRPr lang="de-DE" sz="1200" dirty="0"/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7092280" y="518483"/>
            <a:ext cx="576064" cy="720080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3933056"/>
            <a:ext cx="3800060" cy="194421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0192" y="357301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x</a:t>
            </a:r>
            <a:r>
              <a:rPr lang="en-US" sz="1400" baseline="-25000" dirty="0" err="1"/>
              <a:t>ωΔ</a:t>
            </a:r>
            <a:r>
              <a:rPr lang="en-US" sz="1400" baseline="-25000" dirty="0"/>
              <a:t> </a:t>
            </a:r>
            <a:r>
              <a:rPr lang="en-US" sz="1400" dirty="0"/>
              <a:t> = </a:t>
            </a:r>
            <a:r>
              <a:rPr lang="en-US" sz="1400" dirty="0" err="1"/>
              <a:t>r</a:t>
            </a:r>
            <a:r>
              <a:rPr lang="en-US" sz="1400" baseline="-25000" dirty="0" err="1"/>
              <a:t>v</a:t>
            </a:r>
            <a:endParaRPr lang="en-US" sz="14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508104" y="6453336"/>
            <a:ext cx="2275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Quark </a:t>
            </a:r>
            <a:r>
              <a:rPr lang="de-DE" sz="1200" dirty="0" err="1"/>
              <a:t>star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 </a:t>
            </a:r>
            <a:r>
              <a:rPr lang="el-GR" sz="1200" b="1" i="1" dirty="0">
                <a:solidFill>
                  <a:schemeClr val="accent2">
                    <a:lumMod val="75000"/>
                  </a:schemeClr>
                </a:solidFill>
              </a:rPr>
              <a:t>Δ</a:t>
            </a:r>
            <a:r>
              <a:rPr lang="de-DE" sz="1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200" b="1" i="1" dirty="0" err="1">
                <a:solidFill>
                  <a:schemeClr val="accent2">
                    <a:lumMod val="75000"/>
                  </a:schemeClr>
                </a:solidFill>
              </a:rPr>
              <a:t>star</a:t>
            </a:r>
            <a:r>
              <a:rPr lang="de-DE" sz="1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2">
                    <a:lumMod val="75000"/>
                  </a:schemeClr>
                </a:solidFill>
              </a:rPr>
              <a:t>families</a:t>
            </a:r>
            <a:endParaRPr lang="de-DE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3140968"/>
            <a:ext cx="2573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constraints from πA scattering</a:t>
            </a:r>
          </a:p>
          <a:p>
            <a:r>
              <a:rPr lang="en-US" sz="1400" dirty="0" err="1"/>
              <a:t>photoabsorbtion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1259632" y="332656"/>
            <a:ext cx="3097322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Δ</a:t>
            </a:r>
            <a:r>
              <a:rPr lang="en-US" dirty="0"/>
              <a:t> baryons in compact stars?</a:t>
            </a:r>
          </a:p>
        </p:txBody>
      </p:sp>
    </p:spTree>
    <p:extLst>
      <p:ext uri="{BB962C8B-B14F-4D97-AF65-F5344CB8AC3E}">
        <p14:creationId xmlns:p14="http://schemas.microsoft.com/office/powerpoint/2010/main" val="2081271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A22A64-4EBC-CC4B-A8F3-59F2CF6E4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21221"/>
            <a:ext cx="4176464" cy="2834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237FEF-D8B4-7C4C-991A-2C4AC3B8C234}"/>
              </a:ext>
            </a:extLst>
          </p:cNvPr>
          <p:cNvSpPr txBox="1"/>
          <p:nvPr/>
        </p:nvSpPr>
        <p:spPr>
          <a:xfrm>
            <a:off x="5580112" y="924113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dynamic ejecta, neutrino wind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450A6A-324A-E24B-885F-E53B0547684A}"/>
              </a:ext>
            </a:extLst>
          </p:cNvPr>
          <p:cNvSpPr txBox="1"/>
          <p:nvPr/>
        </p:nvSpPr>
        <p:spPr>
          <a:xfrm>
            <a:off x="5341328" y="4293096"/>
            <a:ext cx="346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from Thielemann et al, arXiv:1710.02142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F12AD-5FA9-D847-AA89-32A711DE51CE}"/>
              </a:ext>
            </a:extLst>
          </p:cNvPr>
          <p:cNvSpPr txBox="1"/>
          <p:nvPr/>
        </p:nvSpPr>
        <p:spPr>
          <a:xfrm>
            <a:off x="1475656" y="924113"/>
            <a:ext cx="2416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results from r-process</a:t>
            </a:r>
          </a:p>
          <a:p>
            <a:r>
              <a:rPr lang="de-DE"/>
              <a:t>network calculations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40C2C-B263-2444-8E4D-3C22489EE463}"/>
              </a:ext>
            </a:extLst>
          </p:cNvPr>
          <p:cNvSpPr txBox="1"/>
          <p:nvPr/>
        </p:nvSpPr>
        <p:spPr>
          <a:xfrm>
            <a:off x="1763688" y="5589240"/>
            <a:ext cx="5634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overall, r-process might be covered by merger events</a:t>
            </a:r>
          </a:p>
          <a:p>
            <a:r>
              <a:rPr lang="de-DE"/>
              <a:t> </a:t>
            </a:r>
          </a:p>
          <a:p>
            <a:r>
              <a:rPr lang="de-DE"/>
              <a:t>what about the original supernova explosions?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653D94-D067-5340-AA56-417AFFAC9139}"/>
              </a:ext>
            </a:extLst>
          </p:cNvPr>
          <p:cNvSpPr txBox="1"/>
          <p:nvPr/>
        </p:nvSpPr>
        <p:spPr>
          <a:xfrm>
            <a:off x="1115616" y="4883506"/>
            <a:ext cx="3562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Lippuner et al, </a:t>
            </a:r>
            <a:r>
              <a:rPr lang="de-DE" sz="1400">
                <a:effectLst/>
                <a:latin typeface="Times" pitchFamily="2" charset="0"/>
              </a:rPr>
              <a:t>MNRAS 472, 904–918 (2017)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5063D-4642-BA46-B3A0-41C003B16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66" y="1804575"/>
            <a:ext cx="3972243" cy="30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628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C4DA27-5C58-3042-AD80-661DB923A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36712"/>
            <a:ext cx="4196184" cy="28114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127745-48D5-1A4F-A8B5-EE44DCA4A9DF}"/>
              </a:ext>
            </a:extLst>
          </p:cNvPr>
          <p:cNvSpPr txBox="1"/>
          <p:nvPr/>
        </p:nvSpPr>
        <p:spPr>
          <a:xfrm>
            <a:off x="2555776" y="260648"/>
            <a:ext cx="4282583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/>
              <a:t>phase structure for different values of 𝜇</a:t>
            </a:r>
            <a:r>
              <a:rPr lang="de-DE" baseline="-25000"/>
              <a:t>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FD407-B3AD-C845-B3FE-4F1D4BE91762}"/>
              </a:ext>
            </a:extLst>
          </p:cNvPr>
          <p:cNvSpPr txBox="1"/>
          <p:nvPr/>
        </p:nvSpPr>
        <p:spPr>
          <a:xfrm>
            <a:off x="691271" y="3838945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first order transition vanishes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BCAB20-C46E-0D49-A7BA-A6909F0D71F3}"/>
              </a:ext>
            </a:extLst>
          </p:cNvPr>
          <p:cNvCxnSpPr>
            <a:cxnSpLocks/>
          </p:cNvCxnSpPr>
          <p:nvPr/>
        </p:nvCxnSpPr>
        <p:spPr>
          <a:xfrm flipV="1">
            <a:off x="2635487" y="2242433"/>
            <a:ext cx="1008112" cy="1612454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5EDEA51-6161-FB44-BBA6-B7A1E7B1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883" y="3874216"/>
            <a:ext cx="4122951" cy="27090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4E213E-A32A-EC4E-A6BD-0E08E23BEEC2}"/>
              </a:ext>
            </a:extLst>
          </p:cNvPr>
          <p:cNvSpPr txBox="1"/>
          <p:nvPr/>
        </p:nvSpPr>
        <p:spPr>
          <a:xfrm>
            <a:off x="251520" y="6275498"/>
            <a:ext cx="3419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/>
              <a:t>Mukherjee Bhattacharyya, SWS, in prep.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4D5E59-B5D8-8B42-8587-0AB1D5491F40}"/>
              </a:ext>
            </a:extLst>
          </p:cNvPr>
          <p:cNvSpPr txBox="1"/>
          <p:nvPr/>
        </p:nvSpPr>
        <p:spPr>
          <a:xfrm>
            <a:off x="6228184" y="339185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critical end point</a:t>
            </a:r>
          </a:p>
        </p:txBody>
      </p:sp>
    </p:spTree>
    <p:extLst>
      <p:ext uri="{BB962C8B-B14F-4D97-AF65-F5344CB8AC3E}">
        <p14:creationId xmlns:p14="http://schemas.microsoft.com/office/powerpoint/2010/main" val="3048478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5A00A8-7C9E-1A4D-B0A2-8C1F59E22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3962400" cy="295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E62194-A5DA-3D4E-8230-7ECF7FEE8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291756"/>
            <a:ext cx="3771900" cy="271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2C6455-15B1-D349-957A-C02377DE5ACF}"/>
              </a:ext>
            </a:extLst>
          </p:cNvPr>
          <p:cNvSpPr txBox="1"/>
          <p:nvPr/>
        </p:nvSpPr>
        <p:spPr>
          <a:xfrm>
            <a:off x="5076056" y="980728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parameters fine-tuned </a:t>
            </a:r>
          </a:p>
          <a:p>
            <a:r>
              <a:rPr lang="de-DE"/>
              <a:t>to lattice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5B51E-237F-F943-9BE6-31888ADA9E96}"/>
              </a:ext>
            </a:extLst>
          </p:cNvPr>
          <p:cNvSpPr txBox="1"/>
          <p:nvPr/>
        </p:nvSpPr>
        <p:spPr>
          <a:xfrm>
            <a:off x="5949576" y="292242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susceptibilities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26B35F-6119-F947-BF3D-48437F837C75}"/>
              </a:ext>
            </a:extLst>
          </p:cNvPr>
          <p:cNvSpPr txBox="1"/>
          <p:nvPr/>
        </p:nvSpPr>
        <p:spPr>
          <a:xfrm>
            <a:off x="1292886" y="3291756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interaction measure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024A06-C609-2D4E-9A51-762022F750EB}"/>
              </a:ext>
            </a:extLst>
          </p:cNvPr>
          <p:cNvSpPr txBox="1"/>
          <p:nvPr/>
        </p:nvSpPr>
        <p:spPr>
          <a:xfrm>
            <a:off x="330122" y="6165304"/>
            <a:ext cx="1925527" cy="2769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200" i="1"/>
              <a:t>Motornenko et al, in prep.</a:t>
            </a:r>
          </a:p>
        </p:txBody>
      </p:sp>
    </p:spTree>
    <p:extLst>
      <p:ext uri="{BB962C8B-B14F-4D97-AF65-F5344CB8AC3E}">
        <p14:creationId xmlns:p14="http://schemas.microsoft.com/office/powerpoint/2010/main" val="94427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0D5108-EA9A-A843-B755-8628E70F4499}"/>
              </a:ext>
            </a:extLst>
          </p:cNvPr>
          <p:cNvSpPr txBox="1"/>
          <p:nvPr/>
        </p:nvSpPr>
        <p:spPr>
          <a:xfrm>
            <a:off x="2759439" y="171547"/>
            <a:ext cx="2736647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DE" i="1"/>
              <a:t>most “basic“ neutron star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34E53E-4F08-A94E-8B8B-F4D38A3F547D}"/>
              </a:ext>
            </a:extLst>
          </p:cNvPr>
          <p:cNvSpPr txBox="1"/>
          <p:nvPr/>
        </p:nvSpPr>
        <p:spPr>
          <a:xfrm>
            <a:off x="1106924" y="857831"/>
            <a:ext cx="5596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core consists of neutrons, protons, electrons, muons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5F1D9-5190-6446-929C-D282F96247C0}"/>
              </a:ext>
            </a:extLst>
          </p:cNvPr>
          <p:cNvSpPr txBox="1"/>
          <p:nvPr/>
        </p:nvSpPr>
        <p:spPr>
          <a:xfrm>
            <a:off x="1113820" y="420991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non-relativistic descriptions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53D61-860A-5447-9345-61B0FB2A28F8}"/>
              </a:ext>
            </a:extLst>
          </p:cNvPr>
          <p:cNvSpPr txBox="1"/>
          <p:nvPr/>
        </p:nvSpPr>
        <p:spPr>
          <a:xfrm>
            <a:off x="1115323" y="4777439"/>
            <a:ext cx="688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Skyrme mean field   (SLy, SkM, SKA, ...), variational calculations,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2C4CC0-658F-BE46-8739-E77D34793FA7}"/>
              </a:ext>
            </a:extLst>
          </p:cNvPr>
          <p:cNvSpPr txBox="1"/>
          <p:nvPr/>
        </p:nvSpPr>
        <p:spPr>
          <a:xfrm>
            <a:off x="1113820" y="5354817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relativistic models, mean-field models of „Walecka“ type</a:t>
            </a:r>
          </a:p>
          <a:p>
            <a:r>
              <a:rPr lang="de-DE"/>
              <a:t>Dirac equation for nucleons plus mean fields for mesons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8CFF8-945F-3845-A1BC-3B54DB9CAE64}"/>
              </a:ext>
            </a:extLst>
          </p:cNvPr>
          <p:cNvSpPr txBox="1"/>
          <p:nvPr/>
        </p:nvSpPr>
        <p:spPr>
          <a:xfrm>
            <a:off x="1106924" y="1341514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for the static non-magnetized star: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946471-8883-D043-BF38-576D0E01396C}"/>
              </a:ext>
            </a:extLst>
          </p:cNvPr>
          <p:cNvSpPr txBox="1"/>
          <p:nvPr/>
        </p:nvSpPr>
        <p:spPr>
          <a:xfrm>
            <a:off x="1692738" y="1835772"/>
            <a:ext cx="4870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solve Tolman-Oppenheimer-Volkoff equations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808555-6BAD-9A49-9871-C04958283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843" y="2294603"/>
            <a:ext cx="5313891" cy="638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AF7722-74ED-4B46-B821-B26157C8B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7" y="2976821"/>
            <a:ext cx="1733798" cy="5581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F157CC-2B0A-AC4C-B73F-C87E0ECFA6DB}"/>
              </a:ext>
            </a:extLst>
          </p:cNvPr>
          <p:cNvSpPr txBox="1"/>
          <p:nvPr/>
        </p:nvSpPr>
        <p:spPr>
          <a:xfrm>
            <a:off x="1106924" y="3739735"/>
            <a:ext cx="537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requires  equation of state for dense (warm) matter</a:t>
            </a:r>
          </a:p>
        </p:txBody>
      </p:sp>
    </p:spTree>
    <p:extLst>
      <p:ext uri="{BB962C8B-B14F-4D97-AF65-F5344CB8AC3E}">
        <p14:creationId xmlns:p14="http://schemas.microsoft.com/office/powerpoint/2010/main" val="16590354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78485-9695-ED47-9EE7-4FF558B3BACB}"/>
              </a:ext>
            </a:extLst>
          </p:cNvPr>
          <p:cNvSpPr txBox="1"/>
          <p:nvPr/>
        </p:nvSpPr>
        <p:spPr>
          <a:xfrm>
            <a:off x="1979712" y="404664"/>
            <a:ext cx="532709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i="1"/>
              <a:t>neutron star mergers as source of heavy elements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A4DDF7-4001-0449-9F19-29C3B5273883}"/>
              </a:ext>
            </a:extLst>
          </p:cNvPr>
          <p:cNvSpPr txBox="1"/>
          <p:nvPr/>
        </p:nvSpPr>
        <p:spPr>
          <a:xfrm>
            <a:off x="539552" y="1340768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Long-standing idea that r-process nuclei are generated in merger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9845E-E48A-7B4D-BE1D-4EC4ADF8924C}"/>
              </a:ext>
            </a:extLst>
          </p:cNvPr>
          <p:cNvSpPr txBox="1"/>
          <p:nvPr/>
        </p:nvSpPr>
        <p:spPr>
          <a:xfrm>
            <a:off x="4325203" y="1988840"/>
            <a:ext cx="400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Lattimer, Schramm, ApJ (1974, 1976)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69A60-145F-CB4B-A12B-342C8611CACC}"/>
              </a:ext>
            </a:extLst>
          </p:cNvPr>
          <p:cNvSpPr/>
          <p:nvPr/>
        </p:nvSpPr>
        <p:spPr>
          <a:xfrm>
            <a:off x="3054756" y="2390180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effectLst/>
                <a:latin typeface="Helvetica" pitchFamily="2" charset="0"/>
              </a:rPr>
              <a:t>Freiburghaus, Rosswog, Thielemann, ApJ (1999)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2C8BF-47D4-0443-B20D-BCD66973C4BE}"/>
              </a:ext>
            </a:extLst>
          </p:cNvPr>
          <p:cNvSpPr txBox="1"/>
          <p:nvPr/>
        </p:nvSpPr>
        <p:spPr>
          <a:xfrm>
            <a:off x="1182836" y="2924944"/>
            <a:ext cx="62847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r-process material generated in different parts of the merger</a:t>
            </a:r>
          </a:p>
          <a:p>
            <a:endParaRPr lang="de-D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Dynamical ejecta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Neutrino wind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Accretion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E44D75-A4DC-3C48-96D6-967178799DC1}"/>
              </a:ext>
            </a:extLst>
          </p:cNvPr>
          <p:cNvSpPr txBox="1"/>
          <p:nvPr/>
        </p:nvSpPr>
        <p:spPr>
          <a:xfrm>
            <a:off x="1239765" y="4681233"/>
            <a:ext cx="33393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Neutron star merger generates</a:t>
            </a:r>
          </a:p>
          <a:p>
            <a:r>
              <a:rPr lang="de-DE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gravitational wave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short 𝛄  ray burst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/>
              <a:t>optical transient (kilonova)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858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" y="1557248"/>
            <a:ext cx="2692325" cy="24256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517" y="1076433"/>
            <a:ext cx="2579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plot taken from</a:t>
            </a:r>
          </a:p>
          <a:p>
            <a:r>
              <a:rPr lang="en-US" sz="1200" dirty="0" err="1"/>
              <a:t>Bratovic</a:t>
            </a:r>
            <a:r>
              <a:rPr lang="en-US" sz="1200" dirty="0"/>
              <a:t> et al, PLB 719, 131 (2013)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8" y="1710802"/>
            <a:ext cx="1515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results of </a:t>
            </a:r>
          </a:p>
          <a:p>
            <a:r>
              <a:rPr lang="en-US" sz="1400"/>
              <a:t>PNJL calculation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187624" y="2209737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37280" y="1575451"/>
            <a:ext cx="184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Lattice: Kacmarek et al</a:t>
            </a:r>
          </a:p>
          <a:p>
            <a:r>
              <a:rPr lang="en-US" sz="1200"/>
              <a:t>PRD 83, 014504 (2011)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2239742" y="2027193"/>
            <a:ext cx="930348" cy="892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45527" y="2673077"/>
            <a:ext cx="1745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large quark </a:t>
            </a:r>
          </a:p>
          <a:p>
            <a:r>
              <a:rPr lang="en-US" sz="1600"/>
              <a:t>vector repulsion?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89944" y="638970"/>
            <a:ext cx="2928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curvature </a:t>
            </a:r>
            <a:r>
              <a:rPr lang="el-GR" sz="1600"/>
              <a:t>κ</a:t>
            </a:r>
            <a:r>
              <a:rPr lang="en-US" sz="1600"/>
              <a:t> = -T</a:t>
            </a:r>
            <a:r>
              <a:rPr lang="en-US" sz="1600" baseline="-25000"/>
              <a:t>c</a:t>
            </a:r>
            <a:r>
              <a:rPr lang="en-US" sz="1600"/>
              <a:t> dT</a:t>
            </a:r>
            <a:r>
              <a:rPr lang="en-US" sz="1600" baseline="-25000"/>
              <a:t>c</a:t>
            </a:r>
            <a:r>
              <a:rPr lang="en-US" sz="1600"/>
              <a:t>(μ)/dμ</a:t>
            </a:r>
            <a:r>
              <a:rPr lang="en-US" sz="1600" baseline="30000"/>
              <a:t>2</a:t>
            </a:r>
            <a:r>
              <a:rPr lang="en-US" sz="1600"/>
              <a:t>|</a:t>
            </a:r>
            <a:r>
              <a:rPr lang="en-US" sz="1600" baseline="-25000"/>
              <a:t>μ=0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3768" y="89496"/>
            <a:ext cx="4431810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/>
              <a:t>signs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vector</a:t>
            </a:r>
            <a:r>
              <a:rPr lang="de-DE" dirty="0"/>
              <a:t> </a:t>
            </a:r>
            <a:r>
              <a:rPr lang="de-DE" dirty="0" err="1"/>
              <a:t>repulsion</a:t>
            </a:r>
            <a:r>
              <a:rPr lang="de-DE" dirty="0"/>
              <a:t> in </a:t>
            </a:r>
            <a:r>
              <a:rPr lang="de-DE" dirty="0" err="1"/>
              <a:t>T</a:t>
            </a:r>
            <a:r>
              <a:rPr lang="de-DE" baseline="-25000" dirty="0" err="1"/>
              <a:t>c</a:t>
            </a:r>
            <a:r>
              <a:rPr lang="de-DE" dirty="0"/>
              <a:t>(μ) </a:t>
            </a:r>
            <a:r>
              <a:rPr lang="de-DE" dirty="0" err="1"/>
              <a:t>behavior</a:t>
            </a:r>
            <a:r>
              <a:rPr lang="de-DE" dirty="0"/>
              <a:t> 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633" y="3949452"/>
            <a:ext cx="3902987" cy="29085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84002" y="4251043"/>
            <a:ext cx="221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turn on/off  repulsion </a:t>
            </a:r>
          </a:p>
          <a:p>
            <a:r>
              <a:rPr lang="en-US" sz="1600"/>
              <a:t>of quarks and baryons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3227" y="4945232"/>
            <a:ext cx="3617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quark interaction should be small</a:t>
            </a:r>
          </a:p>
          <a:p>
            <a:r>
              <a:rPr lang="en-US" sz="1600" dirty="0"/>
              <a:t>in the hadron sector either heavy baryons and/or repulsion (liquid-gas, nuclei)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2629" y="6309320"/>
            <a:ext cx="2304256" cy="276999"/>
          </a:xfrm>
          <a:prstGeom prst="rect">
            <a:avLst/>
          </a:prstGeom>
          <a:solidFill>
            <a:schemeClr val="bg1">
              <a:lumMod val="85000"/>
              <a:alpha val="39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Steinheimer,SWS,</a:t>
            </a:r>
            <a:r>
              <a:rPr lang="en-US" sz="1200" i="1" dirty="0"/>
              <a:t>PLB 736,241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C257CA-3F42-464E-BB68-A7E6052D9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7633" y="893035"/>
            <a:ext cx="2232248" cy="2755118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556E57A-3D37-3947-9772-6BD70CD20B2D}"/>
              </a:ext>
            </a:extLst>
          </p:cNvPr>
          <p:cNvCxnSpPr>
            <a:cxnSpLocks/>
          </p:cNvCxnSpPr>
          <p:nvPr/>
        </p:nvCxnSpPr>
        <p:spPr>
          <a:xfrm flipV="1">
            <a:off x="2655733" y="1268557"/>
            <a:ext cx="3042401" cy="17421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613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837331" y="2344103"/>
            <a:ext cx="7099300" cy="3968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parameter fit to known nuclear binding energies and hadron masses </a:t>
            </a: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539552" y="2996952"/>
            <a:ext cx="5961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2d calculation of all measured (</a:t>
            </a:r>
            <a:r>
              <a:rPr lang="en-US" sz="2000" dirty="0">
                <a:solidFill>
                  <a:srgbClr val="FF3300"/>
                </a:solidFill>
                <a:latin typeface="Times New Roman" pitchFamily="18" charset="0"/>
              </a:rPr>
              <a:t>~ 800</a:t>
            </a:r>
            <a:r>
              <a:rPr lang="en-US" sz="2000" dirty="0">
                <a:latin typeface="Times New Roman" pitchFamily="18" charset="0"/>
              </a:rPr>
              <a:t>) even-even nuclei</a:t>
            </a:r>
            <a:r>
              <a:rPr lang="en-US" sz="2000" b="1" dirty="0">
                <a:latin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539552" y="3580323"/>
            <a:ext cx="6211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older results: error in energy</a:t>
            </a:r>
            <a:r>
              <a:rPr lang="en-US" sz="2400" dirty="0">
                <a:latin typeface="Times New Roman" pitchFamily="18" charset="0"/>
              </a:rPr>
              <a:t>    </a:t>
            </a:r>
            <a:r>
              <a:rPr lang="en-US" sz="2400" dirty="0" err="1">
                <a:latin typeface="Times New Roman" pitchFamily="18" charset="0"/>
              </a:rPr>
              <a:t>ε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(A &gt; 50)    ~ 0.17 % 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	                 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ε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(A &gt; 100)  ~ 0.12 %</a:t>
            </a:r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51520" y="6381328"/>
            <a:ext cx="26642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dirty="0">
                <a:solidFill>
                  <a:srgbClr val="009999"/>
                </a:solidFill>
                <a:latin typeface="Times New Roman" pitchFamily="18" charset="0"/>
              </a:rPr>
              <a:t>SWS, Phys. Rev. C66, 064310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39552" y="4710986"/>
            <a:ext cx="6909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correct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binding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energies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2000" dirty="0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dirty="0" err="1">
                <a:solidFill>
                  <a:srgbClr val="0E1EB2"/>
                </a:solidFill>
                <a:latin typeface="Times New Roman" pitchFamily="18" charset="0"/>
                <a:cs typeface="Times New Roman" pitchFamily="18" charset="0"/>
              </a:rPr>
              <a:t>hypernuclei, reasonable charge radii</a:t>
            </a:r>
            <a:endParaRPr lang="de-DE" sz="2000" dirty="0">
              <a:solidFill>
                <a:srgbClr val="0E1EB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51520" y="1700808"/>
            <a:ext cx="381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compressibility</a:t>
            </a:r>
            <a:r>
              <a:rPr lang="en-US" dirty="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b="1" dirty="0">
                <a:solidFill>
                  <a:srgbClr val="003399"/>
                </a:solidFill>
                <a:latin typeface="Times New Roman" pitchFamily="18" charset="0"/>
                <a:sym typeface="Symbol" pitchFamily="18" charset="2"/>
              </a:rPr>
              <a:t>            </a:t>
            </a:r>
            <a:r>
              <a:rPr lang="en-US" b="1" dirty="0">
                <a:latin typeface="Times New Roman" pitchFamily="18" charset="0"/>
                <a:sym typeface="Symbol" pitchFamily="18" charset="2"/>
              </a:rPr>
              <a:t>  ~  223 MeV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386981" y="1700808"/>
            <a:ext cx="328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dirty="0">
                <a:solidFill>
                  <a:srgbClr val="003399"/>
                </a:solidFill>
                <a:latin typeface="Times New Roman" pitchFamily="18" charset="0"/>
              </a:rPr>
              <a:t>asymmetry energy</a:t>
            </a:r>
            <a:r>
              <a:rPr lang="en-US" dirty="0">
                <a:latin typeface="Times New Roman" pitchFamily="18" charset="0"/>
              </a:rPr>
              <a:t>  </a:t>
            </a:r>
            <a:r>
              <a:rPr lang="en-US" b="1" dirty="0">
                <a:latin typeface="Times New Roman" pitchFamily="18" charset="0"/>
              </a:rPr>
              <a:t>~  31.9 MeV</a:t>
            </a:r>
            <a:endParaRPr lang="en-US" sz="1600" b="1" dirty="0">
              <a:latin typeface="Times New Roman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51520" y="1052736"/>
            <a:ext cx="868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latin typeface="Times New Roman" pitchFamily="18" charset="0"/>
              </a:rPr>
              <a:t>binding  energy    </a:t>
            </a:r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E/A</a:t>
            </a:r>
            <a:r>
              <a:rPr lang="en-US" sz="2000" dirty="0">
                <a:latin typeface="Times New Roman" pitchFamily="18" charset="0"/>
              </a:rPr>
              <a:t>  ~  -15.2 MeV      saturation      (</a:t>
            </a:r>
            <a:r>
              <a:rPr lang="en-US" sz="2000" dirty="0" err="1">
                <a:latin typeface="Times New Roman" pitchFamily="18" charset="0"/>
              </a:rPr>
              <a:t>ρ</a:t>
            </a:r>
            <a:r>
              <a:rPr lang="en-US" sz="2000" baseline="-25000" dirty="0" err="1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B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)</a:t>
            </a:r>
            <a:r>
              <a:rPr lang="en-US" sz="2000" baseline="-250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 ~  .16/fm</a:t>
            </a:r>
            <a:r>
              <a:rPr lang="en-US" sz="2000" baseline="30000" dirty="0">
                <a:latin typeface="Times New Roman" pitchFamily="18" charset="0"/>
                <a:sym typeface="Symbol" pitchFamily="18" charset="2"/>
              </a:rPr>
              <a:t>3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075" y="5423046"/>
            <a:ext cx="549381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new fit in the works – requires parameter fine-tuning</a:t>
            </a:r>
          </a:p>
          <a:p>
            <a:r>
              <a:rPr lang="en-US" i="1" dirty="0"/>
              <a:t>                                  combine with crust simulations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9328" y="378590"/>
            <a:ext cx="3717311" cy="3693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Nuclear Matter and Nuclei            </a:t>
            </a:r>
          </a:p>
        </p:txBody>
      </p:sp>
    </p:spTree>
    <p:extLst>
      <p:ext uri="{BB962C8B-B14F-4D97-AF65-F5344CB8AC3E}">
        <p14:creationId xmlns:p14="http://schemas.microsoft.com/office/powerpoint/2010/main" val="13240878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TEFAN@WVQ3CD0Q76GBGKUH" val="3589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triangle" w="lg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100857</TotalTime>
  <Words>3406</Words>
  <Application>Microsoft Macintosh PowerPoint</Application>
  <PresentationFormat>On-screen Show (4:3)</PresentationFormat>
  <Paragraphs>572</Paragraphs>
  <Slides>43</Slides>
  <Notes>17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MS PGothic</vt:lpstr>
      <vt:lpstr>Arial</vt:lpstr>
      <vt:lpstr>Helvetica</vt:lpstr>
      <vt:lpstr>Symbol</vt:lpstr>
      <vt:lpstr>Times</vt:lpstr>
      <vt:lpstr>Times New Roman</vt:lpstr>
      <vt:lpstr>Wingdings</vt:lpstr>
      <vt:lpstr>Standarddesign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Stefan Schramm</dc:creator>
  <cp:lastModifiedBy>Microsoft Office User</cp:lastModifiedBy>
  <cp:revision>966</cp:revision>
  <cp:lastPrinted>2017-08-17T17:55:52Z</cp:lastPrinted>
  <dcterms:created xsi:type="dcterms:W3CDTF">2008-10-12T08:39:31Z</dcterms:created>
  <dcterms:modified xsi:type="dcterms:W3CDTF">2018-06-15T11:06:13Z</dcterms:modified>
</cp:coreProperties>
</file>