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1" r:id="rId1"/>
    <p:sldMasterId id="2147483773" r:id="rId2"/>
    <p:sldMasterId id="2147483786" r:id="rId3"/>
  </p:sldMasterIdLst>
  <p:notesMasterIdLst>
    <p:notesMasterId r:id="rId54"/>
  </p:notesMasterIdLst>
  <p:sldIdLst>
    <p:sldId id="256" r:id="rId4"/>
    <p:sldId id="413" r:id="rId5"/>
    <p:sldId id="533" r:id="rId6"/>
    <p:sldId id="524" r:id="rId7"/>
    <p:sldId id="516" r:id="rId8"/>
    <p:sldId id="542" r:id="rId9"/>
    <p:sldId id="553" r:id="rId10"/>
    <p:sldId id="539" r:id="rId11"/>
    <p:sldId id="540" r:id="rId12"/>
    <p:sldId id="543" r:id="rId13"/>
    <p:sldId id="544" r:id="rId14"/>
    <p:sldId id="528" r:id="rId15"/>
    <p:sldId id="529" r:id="rId16"/>
    <p:sldId id="537" r:id="rId17"/>
    <p:sldId id="534" r:id="rId18"/>
    <p:sldId id="545" r:id="rId19"/>
    <p:sldId id="546" r:id="rId20"/>
    <p:sldId id="547" r:id="rId21"/>
    <p:sldId id="535" r:id="rId22"/>
    <p:sldId id="551" r:id="rId23"/>
    <p:sldId id="550" r:id="rId24"/>
    <p:sldId id="549" r:id="rId25"/>
    <p:sldId id="541" r:id="rId26"/>
    <p:sldId id="556" r:id="rId27"/>
    <p:sldId id="517" r:id="rId28"/>
    <p:sldId id="518" r:id="rId29"/>
    <p:sldId id="552" r:id="rId30"/>
    <p:sldId id="554" r:id="rId31"/>
    <p:sldId id="480" r:id="rId32"/>
    <p:sldId id="481" r:id="rId33"/>
    <p:sldId id="482" r:id="rId34"/>
    <p:sldId id="483" r:id="rId35"/>
    <p:sldId id="511" r:id="rId36"/>
    <p:sldId id="522" r:id="rId37"/>
    <p:sldId id="536" r:id="rId38"/>
    <p:sldId id="548" r:id="rId39"/>
    <p:sldId id="527" r:id="rId40"/>
    <p:sldId id="479" r:id="rId41"/>
    <p:sldId id="523" r:id="rId42"/>
    <p:sldId id="515" r:id="rId43"/>
    <p:sldId id="513" r:id="rId44"/>
    <p:sldId id="307" r:id="rId45"/>
    <p:sldId id="525" r:id="rId46"/>
    <p:sldId id="505" r:id="rId47"/>
    <p:sldId id="526" r:id="rId48"/>
    <p:sldId id="530" r:id="rId49"/>
    <p:sldId id="531" r:id="rId50"/>
    <p:sldId id="532" r:id="rId51"/>
    <p:sldId id="521" r:id="rId52"/>
    <p:sldId id="507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5829"/>
    <a:srgbClr val="FFB109"/>
    <a:srgbClr val="1D2BF2"/>
    <a:srgbClr val="7606FF"/>
    <a:srgbClr val="FF85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23" autoAdjust="0"/>
    <p:restoredTop sz="93051" autoAdjust="0"/>
  </p:normalViewPr>
  <p:slideViewPr>
    <p:cSldViewPr>
      <p:cViewPr>
        <p:scale>
          <a:sx n="118" d="100"/>
          <a:sy n="118" d="100"/>
        </p:scale>
        <p:origin x="-400" y="-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notesMaster" Target="notesMasters/notesMaster1.xml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52033A-C23B-469B-A02B-99EA9890F615}" type="datetimeFigureOut">
              <a:rPr lang="en-US" smtClean="0"/>
              <a:pPr/>
              <a:t>6/15/18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D6717-CA14-4B87-8938-6A8ABBBC53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008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D6717-CA14-4B87-8938-6A8ABBBC532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46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P-modes in convection</a:t>
            </a:r>
            <a:r>
              <a:rPr lang="en-US" baseline="0" dirty="0" smtClean="0"/>
              <a:t> zone, g-modes in core (radiation zone). Seen by Doppler shift of spectral absorption lines as gas pulsates.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D6717-CA14-4B87-8938-6A8ABBBC532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58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D6717-CA14-4B87-8938-6A8ABBBC532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567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SQS </a:t>
            </a:r>
            <a:r>
              <a:rPr lang="en-US" dirty="0" err="1" smtClean="0"/>
              <a:t>EoS</a:t>
            </a:r>
            <a:r>
              <a:rPr lang="en-US" dirty="0" smtClean="0"/>
              <a:t> is still</a:t>
            </a:r>
            <a:r>
              <a:rPr lang="en-US" baseline="0" dirty="0" smtClean="0"/>
              <a:t> viable since it agrees with the bounds of observed radii of neutron stars.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Now that we have set up our model we can now study the non-radial oscillations of the fluid in these two categories of stars using general relativity.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Given uncertainty in the exact parameters of </a:t>
            </a:r>
            <a:r>
              <a:rPr lang="en-US" baseline="0" dirty="0" err="1" smtClean="0"/>
              <a:t>qm</a:t>
            </a:r>
            <a:r>
              <a:rPr lang="en-US" baseline="0" dirty="0" smtClean="0"/>
              <a:t> you cannot distinguish between the stars with MR curves alone.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B6CB-A82D-B946-A8FF-8B087148278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80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D6717-CA14-4B87-8938-6A8ABBBC532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968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Simple relativistic</a:t>
            </a:r>
            <a:r>
              <a:rPr lang="en-US" baseline="0" dirty="0" smtClean="0"/>
              <a:t> massless gas. Place the quarks into a potential well. keeps them from escaping to </a:t>
            </a:r>
            <a:r>
              <a:rPr lang="en-US" baseline="0" dirty="0" err="1" smtClean="0"/>
              <a:t>infinitiy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adding the second term increases the maximum mass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B6CB-A82D-B946-A8FF-8B087148278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925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D6717-CA14-4B87-8938-6A8ABBBC532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4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D6717-CA14-4B87-8938-6A8ABBBC532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84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D6717-CA14-4B87-8938-6A8ABBBC532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23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A84B4F5-C9CF-4EAD-832C-6ACA33BEEB0B}" type="datetime1">
              <a:rPr lang="en-US" smtClean="0"/>
              <a:pPr/>
              <a:t>6/15/18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CFC9-ED23-4CDF-BBEA-B804A43FB505}" type="datetime1">
              <a:rPr lang="en-US" smtClean="0"/>
              <a:pPr/>
              <a:t>6/15/18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5586297-5416-4629-AA91-9A43B24D9E5C}" type="datetime1">
              <a:rPr lang="en-US" smtClean="0"/>
              <a:pPr/>
              <a:t>6/15/18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1A600-DD00-4741-90E4-69440EEBC787}" type="datetime1">
              <a:rPr lang="en-US" smtClean="0"/>
              <a:pPr/>
              <a:t>6/15/18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5D323-4F64-4231-81F3-6B59AC3F0DA2}" type="datetime1">
              <a:rPr lang="en-US" smtClean="0"/>
              <a:pPr/>
              <a:t>6/15/18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5C2A-0C58-4967-9C2F-36F55EB1C3A8}" type="datetime1">
              <a:rPr lang="en-US" smtClean="0"/>
              <a:pPr/>
              <a:t>6/15/18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18B4E-C7B9-4E03-8107-156878FE23E5}" type="datetime1">
              <a:rPr lang="en-US" smtClean="0"/>
              <a:pPr/>
              <a:t>6/15/18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EFE2B-F38B-4B95-9809-83F2CD28057A}" type="datetime1">
              <a:rPr lang="en-US" smtClean="0"/>
              <a:pPr/>
              <a:t>6/15/18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06796-910D-41B5-979B-24968D2472B4}" type="datetime1">
              <a:rPr lang="en-US" smtClean="0"/>
              <a:pPr/>
              <a:t>6/15/18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53433-2860-4188-B918-10D2408E63BB}" type="datetime1">
              <a:rPr lang="en-US" smtClean="0"/>
              <a:pPr/>
              <a:t>6/15/18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519-2248-433E-BDF0-3566C474F500}" type="datetime1">
              <a:rPr lang="en-US" smtClean="0"/>
              <a:pPr/>
              <a:t>6/15/18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template_internal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" t="96198" r="83946"/>
          <a:stretch>
            <a:fillRect/>
          </a:stretch>
        </p:blipFill>
        <p:spPr bwMode="auto">
          <a:xfrm>
            <a:off x="4763" y="6597650"/>
            <a:ext cx="7508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prstClr val="black">
                    <a:tint val="75000"/>
                  </a:prstClr>
                </a:solidFill>
              </a:rPr>
              <a:t>Slide number</a:t>
            </a:r>
          </a:p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076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693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prstClr val="black">
                    <a:tint val="75000"/>
                  </a:prstClr>
                </a:solidFill>
              </a:rPr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675904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prstClr val="black">
                    <a:tint val="75000"/>
                  </a:prstClr>
                </a:solidFill>
              </a:rPr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1648283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prstClr val="black">
                    <a:tint val="75000"/>
                  </a:prstClr>
                </a:solidFill>
              </a:rPr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11032801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prstClr val="black">
                    <a:tint val="75000"/>
                  </a:prstClr>
                </a:solidFill>
              </a:rPr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903926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prstClr val="black">
                    <a:tint val="75000"/>
                  </a:prstClr>
                </a:solidFill>
              </a:rPr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1130926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prstClr val="black">
                    <a:tint val="75000"/>
                  </a:prstClr>
                </a:solidFill>
              </a:rPr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12243613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prstClr val="black">
                    <a:tint val="75000"/>
                  </a:prstClr>
                </a:solidFill>
              </a:rPr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11300789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prstClr val="black">
                    <a:tint val="75000"/>
                  </a:prstClr>
                </a:solidFill>
              </a:rPr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12112196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4710953" y="1828800"/>
            <a:ext cx="3657602" cy="50292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 marL="610657" indent="-328083">
              <a:defRPr sz="2000"/>
            </a:lvl2pPr>
            <a:lvl3pPr marL="891822" indent="-313972">
              <a:defRPr sz="2000"/>
            </a:lvl3pPr>
            <a:lvl4pPr marL="1174397" indent="-313972">
              <a:defRPr sz="2000"/>
            </a:lvl4pPr>
            <a:lvl5pPr marL="1456972" indent="-313972">
              <a:defRPr sz="2000"/>
            </a:lvl5pPr>
          </a:lstStyle>
          <a:p>
            <a:pPr lvl="0"/>
            <a:r>
              <a:rPr/>
              <a:t>Body Level One</a:t>
            </a:r>
          </a:p>
          <a:p>
            <a:pPr lvl="1"/>
            <a:r>
              <a:rPr/>
              <a:t>Body Level Two</a:t>
            </a:r>
          </a:p>
          <a:p>
            <a:pPr lvl="2"/>
            <a:r>
              <a:rPr/>
              <a:t>Body Level Three</a:t>
            </a:r>
          </a:p>
          <a:p>
            <a:pPr lvl="3"/>
            <a:r>
              <a:rPr/>
              <a:t>Body Level Four</a:t>
            </a:r>
          </a:p>
          <a:p>
            <a:pPr lvl="4"/>
            <a:r>
              <a:rPr/>
              <a:t>Body Level Five</a:t>
            </a:r>
          </a:p>
        </p:txBody>
      </p:sp>
      <p:sp>
        <p:nvSpPr>
          <p:cNvPr id="4" name="Shape 3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Slide Number</a:t>
            </a:r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237645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template_internal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" t="96198" r="83946"/>
          <a:stretch>
            <a:fillRect/>
          </a:stretch>
        </p:blipFill>
        <p:spPr bwMode="auto">
          <a:xfrm>
            <a:off x="4763" y="6597650"/>
            <a:ext cx="7508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Slide number</a:t>
            </a:r>
          </a:p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74041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41484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69104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11029624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6234250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397392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20792641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9998466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8117549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9703670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Slide Number</a:t>
            </a:r>
          </a:p>
        </p:txBody>
      </p:sp>
    </p:spTree>
    <p:extLst>
      <p:ext uri="{BB962C8B-B14F-4D97-AF65-F5344CB8AC3E}">
        <p14:creationId xmlns:p14="http://schemas.microsoft.com/office/powerpoint/2010/main" val="446390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4710953" y="1828800"/>
            <a:ext cx="3657602" cy="50292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 marL="610657" indent="-328083">
              <a:defRPr sz="2000"/>
            </a:lvl2pPr>
            <a:lvl3pPr marL="891822" indent="-313972">
              <a:defRPr sz="2000"/>
            </a:lvl3pPr>
            <a:lvl4pPr marL="1174397" indent="-313972">
              <a:defRPr sz="2000"/>
            </a:lvl4pPr>
            <a:lvl5pPr marL="1456972" indent="-313972">
              <a:defRPr sz="2000"/>
            </a:lvl5pPr>
          </a:lstStyle>
          <a:p>
            <a:pPr lvl="0"/>
            <a:r>
              <a:rPr/>
              <a:t>Body Level One</a:t>
            </a:r>
          </a:p>
          <a:p>
            <a:pPr lvl="1"/>
            <a:r>
              <a:rPr/>
              <a:t>Body Level Two</a:t>
            </a:r>
          </a:p>
          <a:p>
            <a:pPr lvl="2"/>
            <a:r>
              <a:rPr/>
              <a:t>Body Level Three</a:t>
            </a:r>
          </a:p>
          <a:p>
            <a:pPr lvl="3"/>
            <a:r>
              <a:rPr/>
              <a:t>Body Level Four</a:t>
            </a:r>
          </a:p>
          <a:p>
            <a:pPr lvl="4"/>
            <a:r>
              <a:rPr/>
              <a:t>Body Level Five</a:t>
            </a:r>
          </a:p>
        </p:txBody>
      </p:sp>
      <p:sp>
        <p:nvSpPr>
          <p:cNvPr id="4" name="Shape 34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Number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0241406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9C77F9A6-0413-4AE2-B0F3-D808D63B5518}" type="datetime1">
              <a:rPr lang="en-US" smtClean="0"/>
              <a:pPr/>
              <a:t>6/15/18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pic>
        <p:nvPicPr>
          <p:cNvPr id="13319" name="Picture 7" descr="template_internal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" t="96198" r="83946"/>
          <a:stretch>
            <a:fillRect/>
          </a:stretch>
        </p:blipFill>
        <p:spPr bwMode="auto">
          <a:xfrm>
            <a:off x="4763" y="6597650"/>
            <a:ext cx="7508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12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246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EEA2"/>
                </a:solidFill>
                <a:ea typeface="ＭＳ Ｐゴシック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pic>
        <p:nvPicPr>
          <p:cNvPr id="1031" name="Picture 7" descr="template_internal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" t="96198" r="83946"/>
          <a:stretch>
            <a:fillRect/>
          </a:stretch>
        </p:blipFill>
        <p:spPr bwMode="auto">
          <a:xfrm>
            <a:off x="4763" y="6597650"/>
            <a:ext cx="7508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826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emf"/><Relationship Id="rId3" Type="http://schemas.openxmlformats.org/officeDocument/2006/relationships/image" Target="../media/image29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6" Type="http://schemas.openxmlformats.org/officeDocument/2006/relationships/image" Target="../media/image35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emf"/><Relationship Id="rId3" Type="http://schemas.openxmlformats.org/officeDocument/2006/relationships/image" Target="../media/image37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6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Relationship Id="rId3" Type="http://schemas.openxmlformats.org/officeDocument/2006/relationships/image" Target="../media/image48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Relationship Id="rId3" Type="http://schemas.openxmlformats.org/officeDocument/2006/relationships/image" Target="../media/image48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Relationship Id="rId3" Type="http://schemas.openxmlformats.org/officeDocument/2006/relationships/image" Target="../media/image48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Relationship Id="rId3" Type="http://schemas.openxmlformats.org/officeDocument/2006/relationships/image" Target="../media/image48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4" Type="http://schemas.openxmlformats.org/officeDocument/2006/relationships/image" Target="../media/image52.emf"/><Relationship Id="rId5" Type="http://schemas.openxmlformats.org/officeDocument/2006/relationships/image" Target="../media/image53.emf"/><Relationship Id="rId6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emf"/><Relationship Id="rId3" Type="http://schemas.openxmlformats.org/officeDocument/2006/relationships/image" Target="../media/image56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8.tif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4" Type="http://schemas.openxmlformats.org/officeDocument/2006/relationships/image" Target="../media/image61.tiff"/><Relationship Id="rId5" Type="http://schemas.openxmlformats.org/officeDocument/2006/relationships/image" Target="../media/image62.png"/><Relationship Id="rId6" Type="http://schemas.openxmlformats.org/officeDocument/2006/relationships/image" Target="../media/image6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tif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67.emf"/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65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4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7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733800" y="2209800"/>
            <a:ext cx="7696200" cy="2667000"/>
          </a:xfrm>
        </p:spPr>
        <p:txBody>
          <a:bodyPr>
            <a:normAutofit/>
          </a:bodyPr>
          <a:lstStyle/>
          <a:p>
            <a:pPr indent="-457200" algn="l">
              <a:spcBef>
                <a:spcPts val="0"/>
              </a:spcBef>
            </a:pPr>
            <a:r>
              <a:rPr lang="en-US" dirty="0" smtClean="0"/>
              <a:t>                            </a:t>
            </a:r>
            <a:endParaRPr lang="en-US" dirty="0" smtClean="0">
              <a:solidFill>
                <a:schemeClr val="bg1"/>
              </a:solidFill>
            </a:endParaRPr>
          </a:p>
          <a:p>
            <a:pPr indent="-457200" algn="l">
              <a:spcBef>
                <a:spcPts val="0"/>
              </a:spcBef>
            </a:pPr>
            <a:endParaRPr lang="en-US" dirty="0" smtClean="0">
              <a:solidFill>
                <a:schemeClr val="bg1"/>
              </a:solidFill>
            </a:endParaRPr>
          </a:p>
          <a:p>
            <a:pPr indent="-457200" algn="l"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                             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424" y="382524"/>
            <a:ext cx="8458200" cy="2145790"/>
          </a:xfrm>
        </p:spPr>
        <p:txBody>
          <a:bodyPr>
            <a:normAutofit fontScale="90000"/>
          </a:bodyPr>
          <a:lstStyle/>
          <a:p>
            <a:pPr algn="l"/>
            <a:r>
              <a:rPr lang="en-US" sz="3400" dirty="0" smtClean="0"/>
              <a:t/>
            </a:r>
            <a:br>
              <a:rPr lang="en-US" sz="3400" dirty="0" smtClean="0"/>
            </a:br>
            <a:r>
              <a:rPr lang="en-US" sz="3400" dirty="0" smtClean="0"/>
              <a:t>effects of quark matter on</a:t>
            </a:r>
            <a:br>
              <a:rPr lang="en-US" sz="3400" dirty="0" smtClean="0"/>
            </a:br>
            <a:r>
              <a:rPr lang="en-US" sz="3400" dirty="0" smtClean="0"/>
              <a:t>non-radial Oscillations of</a:t>
            </a:r>
            <a:br>
              <a:rPr lang="en-US" sz="3400" dirty="0" smtClean="0"/>
            </a:br>
            <a:r>
              <a:rPr lang="en-US" sz="3400" dirty="0" smtClean="0"/>
              <a:t>compact stars </a:t>
            </a:r>
            <a:br>
              <a:rPr lang="en-US" sz="3400" dirty="0" smtClean="0"/>
            </a:br>
            <a:endParaRPr lang="en-US" sz="3400" dirty="0">
              <a:solidFill>
                <a:srgbClr val="FFFF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11" y="3284709"/>
            <a:ext cx="4269213" cy="20152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5524197"/>
            <a:ext cx="9144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u="sng" dirty="0" smtClean="0"/>
              <a:t>Collaborators</a:t>
            </a:r>
            <a:r>
              <a:rPr lang="en-US" dirty="0" smtClean="0"/>
              <a:t>: Wei Wei (</a:t>
            </a:r>
            <a:r>
              <a:rPr lang="en-US" dirty="0" err="1" smtClean="0"/>
              <a:t>Huazhong</a:t>
            </a:r>
            <a:r>
              <a:rPr lang="en-US" dirty="0" smtClean="0"/>
              <a:t> Agricultural U.), </a:t>
            </a:r>
            <a:r>
              <a:rPr lang="en-US" dirty="0" err="1" smtClean="0"/>
              <a:t>Gautam</a:t>
            </a:r>
            <a:r>
              <a:rPr lang="en-US" dirty="0" smtClean="0"/>
              <a:t> </a:t>
            </a:r>
            <a:r>
              <a:rPr lang="en-US" dirty="0" err="1" smtClean="0"/>
              <a:t>Rupak</a:t>
            </a:r>
            <a:r>
              <a:rPr lang="en-US" dirty="0" smtClean="0"/>
              <a:t> (Mississippi State), </a:t>
            </a:r>
          </a:p>
          <a:p>
            <a:r>
              <a:rPr lang="en-US" dirty="0" smtClean="0"/>
              <a:t>Thomas </a:t>
            </a:r>
            <a:r>
              <a:rPr lang="en-US" dirty="0" err="1" smtClean="0"/>
              <a:t>Klaehn</a:t>
            </a:r>
            <a:r>
              <a:rPr lang="en-US" dirty="0" smtClean="0"/>
              <a:t> (CSU Long Beach),  Cesar Vasquez (U.ABC, Brazil)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6488668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u="sng" dirty="0" smtClean="0">
                <a:solidFill>
                  <a:srgbClr val="E45829"/>
                </a:solidFill>
              </a:rPr>
              <a:t>Students</a:t>
            </a:r>
            <a:r>
              <a:rPr lang="en-US" sz="1600" dirty="0" smtClean="0"/>
              <a:t>: Nina Miller, Ben Diaz, Raphael Monroy, Michael </a:t>
            </a:r>
            <a:r>
              <a:rPr lang="en-US" sz="1600" dirty="0" err="1" smtClean="0"/>
              <a:t>Lanoye</a:t>
            </a:r>
            <a:r>
              <a:rPr lang="en-US" sz="1600" dirty="0" smtClean="0"/>
              <a:t>, Megan Barry</a:t>
            </a:r>
            <a:endParaRPr lang="en-US" sz="1600" dirty="0"/>
          </a:p>
        </p:txBody>
      </p:sp>
      <p:pic>
        <p:nvPicPr>
          <p:cNvPr id="16" name="Picture 15" descr="CSULBgold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3841464"/>
            <a:ext cx="1143001" cy="1095502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494" y="2590800"/>
            <a:ext cx="61221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Prashanth</a:t>
            </a:r>
            <a:r>
              <a:rPr lang="en-US" sz="28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</a:t>
            </a:r>
            <a:r>
              <a:rPr lang="en-US" sz="2800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Jaikumar</a:t>
            </a:r>
            <a:r>
              <a:rPr lang="en-US" sz="28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, CSU Long Beach</a:t>
            </a:r>
            <a:endParaRPr lang="en-US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1"/>
            <a:ext cx="9144000" cy="400110"/>
          </a:xfrm>
          <a:prstGeom prst="rect">
            <a:avLst/>
          </a:prstGeom>
          <a:solidFill>
            <a:srgbClr val="FFB109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800000"/>
                </a:solidFill>
              </a:rPr>
              <a:t>Graduate Center/ CUNY |                       </a:t>
            </a:r>
            <a:r>
              <a:rPr lang="en-US" sz="2000" dirty="0" smtClean="0">
                <a:solidFill>
                  <a:srgbClr val="800000"/>
                </a:solidFill>
              </a:rPr>
              <a:t>CSQCD-VII                |    </a:t>
            </a:r>
            <a:r>
              <a:rPr lang="en-US" sz="2000" dirty="0">
                <a:solidFill>
                  <a:srgbClr val="800000"/>
                </a:solidFill>
              </a:rPr>
              <a:t>June </a:t>
            </a:r>
            <a:r>
              <a:rPr lang="en-US" sz="2000" dirty="0" smtClean="0">
                <a:solidFill>
                  <a:srgbClr val="800000"/>
                </a:solidFill>
              </a:rPr>
              <a:t>11-15, 2018</a:t>
            </a:r>
            <a:endParaRPr lang="en-US" sz="2000" dirty="0">
              <a:solidFill>
                <a:srgbClr val="8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50" y="942461"/>
            <a:ext cx="1123754" cy="107149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525" y="3306512"/>
            <a:ext cx="2446476" cy="197162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2571089"/>
            <a:ext cx="1981200" cy="10417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912" y="2362200"/>
            <a:ext cx="8407893" cy="4407408"/>
          </a:xfrm>
        </p:spPr>
        <p:txBody>
          <a:bodyPr>
            <a:normAutofit/>
          </a:bodyPr>
          <a:lstStyle/>
          <a:p>
            <a:r>
              <a:rPr lang="en-US" dirty="0" smtClean="0"/>
              <a:t>Motivation</a:t>
            </a:r>
            <a:r>
              <a:rPr lang="en-US" dirty="0"/>
              <a:t>: </a:t>
            </a:r>
            <a:r>
              <a:rPr lang="en-US" dirty="0" smtClean="0"/>
              <a:t>Stellar Oscillations and Gravitational Waves</a:t>
            </a:r>
          </a:p>
          <a:p>
            <a:endParaRPr lang="en-US" dirty="0"/>
          </a:p>
          <a:p>
            <a:r>
              <a:rPr lang="en-US" dirty="0" smtClean="0"/>
              <a:t>Pedagogy</a:t>
            </a:r>
            <a:r>
              <a:rPr lang="en-US" dirty="0"/>
              <a:t>: </a:t>
            </a:r>
            <a:r>
              <a:rPr lang="en-US" dirty="0" smtClean="0"/>
              <a:t>Newtonian/General Relativistic Approach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Methods: Chandrasekhar-Ferrari-</a:t>
            </a:r>
            <a:r>
              <a:rPr lang="en-US" dirty="0" err="1" smtClean="0"/>
              <a:t>Zerilli</a:t>
            </a:r>
            <a:r>
              <a:rPr lang="en-US" dirty="0" smtClean="0"/>
              <a:t> Equations</a:t>
            </a:r>
          </a:p>
          <a:p>
            <a:endParaRPr lang="en-US" dirty="0" smtClean="0"/>
          </a:p>
          <a:p>
            <a:r>
              <a:rPr lang="en-US" dirty="0" smtClean="0"/>
              <a:t>EOS: Neutron/Hybrid/Quark</a:t>
            </a:r>
          </a:p>
          <a:p>
            <a:endParaRPr lang="en-US" dirty="0" smtClean="0"/>
          </a:p>
          <a:p>
            <a:r>
              <a:rPr lang="en-US" dirty="0" smtClean="0"/>
              <a:t>Results: Effects of Strange Matter on the </a:t>
            </a:r>
            <a:r>
              <a:rPr lang="en-US" dirty="0" err="1" smtClean="0"/>
              <a:t>Eigenspectrum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9927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145" y="364235"/>
            <a:ext cx="8229600" cy="1143000"/>
          </a:xfrm>
        </p:spPr>
        <p:txBody>
          <a:bodyPr/>
          <a:lstStyle/>
          <a:p>
            <a:r>
              <a:rPr lang="en-US" u="sng" dirty="0" smtClean="0"/>
              <a:t>STELLAR OSCILLATIONS </a:t>
            </a:r>
            <a:endParaRPr lang="en-US" u="sn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7235"/>
            <a:ext cx="3657600" cy="12474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57600" y="1494360"/>
            <a:ext cx="5343525" cy="2062103"/>
          </a:xfrm>
          <a:prstGeom prst="rect">
            <a:avLst/>
          </a:prstGeom>
          <a:solidFill>
            <a:srgbClr val="FF6600">
              <a:alpha val="49000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dirty="0" smtClean="0"/>
              <a:t>Dynamo </a:t>
            </a:r>
            <a:r>
              <a:rPr lang="en-US" sz="1600" dirty="0"/>
              <a:t>origin of solar magnetic </a:t>
            </a:r>
            <a:r>
              <a:rPr lang="en-US" sz="1600" dirty="0" smtClean="0"/>
              <a:t>field                    (</a:t>
            </a:r>
            <a:r>
              <a:rPr lang="en-US" sz="1600" dirty="0"/>
              <a:t>Provided proof for differential rotation in the </a:t>
            </a:r>
            <a:r>
              <a:rPr lang="en-US" sz="1600" dirty="0" smtClean="0"/>
              <a:t>Sun)</a:t>
            </a:r>
          </a:p>
          <a:p>
            <a:endParaRPr lang="en-US" sz="1600" dirty="0"/>
          </a:p>
          <a:p>
            <a:r>
              <a:rPr lang="en-US" sz="1600" dirty="0" smtClean="0"/>
              <a:t>2.    Verified age of Sun ~ 4.6 billion </a:t>
            </a:r>
            <a:r>
              <a:rPr lang="en-US" sz="1600" dirty="0" err="1" smtClean="0"/>
              <a:t>yrs</a:t>
            </a:r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    (sound speed depends on He/H ratio)</a:t>
            </a:r>
          </a:p>
          <a:p>
            <a:endParaRPr lang="en-US" sz="1600" dirty="0"/>
          </a:p>
          <a:p>
            <a:r>
              <a:rPr lang="en-US" sz="1600" dirty="0" smtClean="0"/>
              <a:t>3.     Pointed </a:t>
            </a:r>
            <a:r>
              <a:rPr lang="en-US" sz="1600" dirty="0"/>
              <a:t>to neutrino </a:t>
            </a:r>
            <a:r>
              <a:rPr lang="en-US" sz="1600" dirty="0" smtClean="0"/>
              <a:t>oscillations</a:t>
            </a:r>
          </a:p>
          <a:p>
            <a:r>
              <a:rPr lang="en-US" sz="1600" dirty="0" smtClean="0"/>
              <a:t>   (Ruled </a:t>
            </a:r>
            <a:r>
              <a:rPr lang="en-US" sz="1600" dirty="0"/>
              <a:t>out solar physics solution to the neutrino </a:t>
            </a:r>
            <a:r>
              <a:rPr lang="en-US" sz="1600" dirty="0" smtClean="0"/>
              <a:t>problem)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090496" y="2845871"/>
            <a:ext cx="1311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(ACOUSTIC)</a:t>
            </a:r>
            <a:endParaRPr lang="en-US" dirty="0"/>
          </a:p>
        </p:txBody>
      </p:sp>
      <p:pic>
        <p:nvPicPr>
          <p:cNvPr id="9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" y="3897723"/>
            <a:ext cx="3810000" cy="2759467"/>
          </a:xfrm>
        </p:spPr>
      </p:pic>
      <p:sp>
        <p:nvSpPr>
          <p:cNvPr id="10" name="TextBox 9"/>
          <p:cNvSpPr txBox="1"/>
          <p:nvPr/>
        </p:nvSpPr>
        <p:spPr>
          <a:xfrm>
            <a:off x="3781425" y="5375051"/>
            <a:ext cx="406717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Variable stars serve as standard 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Standard Candle for Extra-galactic scales on the Cosmic distance ladder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781425" y="3897723"/>
            <a:ext cx="4676775" cy="203132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      Non-adiabatic radial oscillations</a:t>
            </a:r>
          </a:p>
          <a:p>
            <a:endParaRPr lang="en-US" dirty="0" smtClean="0"/>
          </a:p>
          <a:p>
            <a:r>
              <a:rPr lang="en-US" dirty="0" smtClean="0"/>
              <a:t> Change of Ionization state </a:t>
            </a:r>
            <a:r>
              <a:rPr lang="en-US" dirty="0"/>
              <a:t>drives pulsations</a:t>
            </a:r>
            <a:endParaRPr lang="en-US" dirty="0" smtClean="0"/>
          </a:p>
          <a:p>
            <a:r>
              <a:rPr lang="en-US" dirty="0" smtClean="0"/>
              <a:t>                    </a:t>
            </a:r>
          </a:p>
          <a:p>
            <a:r>
              <a:rPr lang="en-US" dirty="0"/>
              <a:t>	 </a:t>
            </a:r>
            <a:r>
              <a:rPr lang="en-US" dirty="0" smtClean="0"/>
              <a:t>    </a:t>
            </a:r>
            <a:r>
              <a:rPr lang="en-US" dirty="0" err="1" smtClean="0"/>
              <a:t>HeI</a:t>
            </a:r>
            <a:r>
              <a:rPr lang="en-US" dirty="0" smtClean="0"/>
              <a:t>        </a:t>
            </a:r>
            <a:r>
              <a:rPr lang="en-US" dirty="0" err="1" smtClean="0"/>
              <a:t>HeII</a:t>
            </a:r>
            <a:endParaRPr lang="en-US" dirty="0"/>
          </a:p>
          <a:p>
            <a:r>
              <a:rPr lang="en-US" dirty="0" smtClean="0"/>
              <a:t>     (less </a:t>
            </a:r>
            <a:r>
              <a:rPr lang="en-US" dirty="0"/>
              <a:t>opaque)	</a:t>
            </a:r>
            <a:r>
              <a:rPr lang="en-US" dirty="0" smtClean="0"/>
              <a:t>   (more </a:t>
            </a:r>
            <a:r>
              <a:rPr lang="en-US" dirty="0"/>
              <a:t>opaque)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63047" y="3437243"/>
            <a:ext cx="1166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(OPTICAL)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486400" y="5181600"/>
            <a:ext cx="3048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04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1" grpId="1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title"/>
          </p:nvPr>
        </p:nvSpPr>
        <p:spPr>
          <a:xfrm>
            <a:off x="179388" y="501156"/>
            <a:ext cx="8856662" cy="1044575"/>
          </a:xfrm>
        </p:spPr>
        <p:txBody>
          <a:bodyPr lIns="0" tIns="0" rIns="0" bIns="0" anchor="t">
            <a:noAutofit/>
          </a:bodyPr>
          <a:lstStyle/>
          <a:p>
            <a:pPr eaLnBrk="1" hangingPunct="1"/>
            <a:r>
              <a:rPr lang="en-US" altLang="en-US" sz="2800" dirty="0">
                <a:solidFill>
                  <a:srgbClr val="FFFFA3"/>
                </a:solidFill>
              </a:rPr>
              <a:t>Gravitational Waves from Compact Stars</a:t>
            </a:r>
            <a:r>
              <a:rPr lang="en-US" altLang="en-US" sz="2800" dirty="0">
                <a:solidFill>
                  <a:srgbClr val="FFFFFF"/>
                </a:solidFill>
              </a:rPr>
              <a:t/>
            </a:r>
            <a:br>
              <a:rPr lang="en-US" altLang="en-US" sz="2800" dirty="0">
                <a:solidFill>
                  <a:srgbClr val="FFFFFF"/>
                </a:solidFill>
              </a:rPr>
            </a:br>
            <a:endParaRPr lang="en-US" altLang="en-US" sz="2800" dirty="0">
              <a:solidFill>
                <a:srgbClr val="FFFFFF"/>
              </a:solidFill>
            </a:endParaRPr>
          </a:p>
        </p:txBody>
      </p:sp>
      <p:sp>
        <p:nvSpPr>
          <p:cNvPr id="120" name="Shape 120"/>
          <p:cNvSpPr>
            <a:spLocks noGrp="1"/>
          </p:cNvSpPr>
          <p:nvPr>
            <p:ph type="body" idx="1"/>
          </p:nvPr>
        </p:nvSpPr>
        <p:spPr>
          <a:xfrm>
            <a:off x="361950" y="1304925"/>
            <a:ext cx="8280400" cy="1368425"/>
          </a:xfrm>
        </p:spPr>
        <p:txBody>
          <a:bodyPr>
            <a:normAutofit/>
          </a:bodyPr>
          <a:lstStyle/>
          <a:p>
            <a:pPr marL="0" indent="0" defTabSz="905255" eaLnBrk="1" hangingPunct="1">
              <a:lnSpc>
                <a:spcPct val="90000"/>
              </a:lnSpc>
              <a:spcBef>
                <a:spcPts val="1900"/>
              </a:spcBef>
              <a:buClr>
                <a:srgbClr val="FFFFFF"/>
              </a:buClr>
              <a:buFontTx/>
              <a:buNone/>
              <a:defRPr sz="1800">
                <a:solidFill>
                  <a:srgbClr val="000000"/>
                </a:solidFill>
              </a:defRPr>
            </a:pPr>
            <a:endParaRPr lang="en-US" sz="2400" dirty="0" smtClean="0">
              <a:solidFill>
                <a:srgbClr val="00FF80"/>
              </a:solidFill>
            </a:endParaRPr>
          </a:p>
          <a:p>
            <a:pPr marL="0" indent="0" defTabSz="905255" eaLnBrk="1" hangingPunct="1">
              <a:lnSpc>
                <a:spcPct val="90000"/>
              </a:lnSpc>
              <a:spcBef>
                <a:spcPts val="1900"/>
              </a:spcBef>
              <a:buClr>
                <a:srgbClr val="FFFFFF"/>
              </a:buClr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lang="en-US" sz="2800" u="sng" dirty="0" smtClean="0">
                <a:solidFill>
                  <a:srgbClr val="000090"/>
                </a:solidFill>
              </a:rPr>
              <a:t>Non-Radial Oscillations</a:t>
            </a:r>
            <a:r>
              <a:rPr lang="en-US" sz="2800" dirty="0" smtClean="0">
                <a:solidFill>
                  <a:srgbClr val="000090"/>
                </a:solidFill>
              </a:rPr>
              <a:t> </a:t>
            </a:r>
          </a:p>
        </p:txBody>
      </p:sp>
      <p:sp>
        <p:nvSpPr>
          <p:cNvPr id="69635" name="Shape 121"/>
          <p:cNvSpPr>
            <a:spLocks noChangeArrowheads="1"/>
          </p:cNvSpPr>
          <p:nvPr/>
        </p:nvSpPr>
        <p:spPr bwMode="auto">
          <a:xfrm>
            <a:off x="2987675" y="6299200"/>
            <a:ext cx="9207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100">
              <a:solidFill>
                <a:srgbClr val="FFFFFF"/>
              </a:solidFill>
              <a:latin typeface="Trebuchet MS" charset="0"/>
              <a:sym typeface="Trebuchet M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388" y="2636838"/>
            <a:ext cx="5459412" cy="3816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square" lIns="45718" tIns="45718" rIns="45718" bIns="45718" spcCol="38100">
            <a:spAutoFit/>
          </a:bodyPr>
          <a:lstStyle/>
          <a:p>
            <a:pPr marL="342900" lvl="1" indent="-342900" latinLnBrk="1" hangingPunct="0">
              <a:buFont typeface="Wingdings" charset="2"/>
              <a:buChar char="Ø"/>
              <a:defRPr/>
            </a:pPr>
            <a:r>
              <a:rPr lang="en-US" sz="2200" dirty="0">
                <a:solidFill>
                  <a:srgbClr val="A50021"/>
                </a:solidFill>
                <a:ea typeface="ＭＳ Ｐゴシック" charset="0"/>
              </a:rPr>
              <a:t>Spherical shape of the star is not </a:t>
            </a:r>
          </a:p>
          <a:p>
            <a:pPr marL="0" lvl="1" latinLnBrk="1" hangingPunct="0">
              <a:defRPr/>
            </a:pPr>
            <a:r>
              <a:rPr lang="en-US" sz="2200" dirty="0" smtClean="0">
                <a:solidFill>
                  <a:srgbClr val="A50021"/>
                </a:solidFill>
                <a:ea typeface="ＭＳ Ｐゴシック" charset="0"/>
              </a:rPr>
              <a:t>     preserved</a:t>
            </a:r>
            <a:r>
              <a:rPr lang="en-US" sz="2200" dirty="0">
                <a:solidFill>
                  <a:srgbClr val="A50021"/>
                </a:solidFill>
                <a:ea typeface="ＭＳ Ｐゴシック" charset="0"/>
              </a:rPr>
              <a:t>.  </a:t>
            </a:r>
          </a:p>
          <a:p>
            <a:pPr lvl="1" latinLnBrk="1" hangingPunct="0">
              <a:defRPr/>
            </a:pPr>
            <a:endParaRPr lang="en-US" sz="2200" dirty="0">
              <a:solidFill>
                <a:srgbClr val="A50021"/>
              </a:solidFill>
              <a:ea typeface="ＭＳ Ｐゴシック" charset="0"/>
            </a:endParaRPr>
          </a:p>
          <a:p>
            <a:pPr marL="342900" lvl="1" indent="-342900" latinLnBrk="1" hangingPunct="0">
              <a:buFont typeface="Wingdings" charset="2"/>
              <a:buChar char="Ø"/>
              <a:defRPr/>
            </a:pPr>
            <a:r>
              <a:rPr lang="en-US" sz="2200" dirty="0" err="1" smtClean="0">
                <a:solidFill>
                  <a:srgbClr val="A50021"/>
                </a:solidFill>
                <a:ea typeface="ＭＳ Ｐゴシック" charset="0"/>
              </a:rPr>
              <a:t>Quadrupolar</a:t>
            </a:r>
            <a:r>
              <a:rPr lang="en-US" sz="2200" dirty="0" smtClean="0">
                <a:solidFill>
                  <a:srgbClr val="A50021"/>
                </a:solidFill>
                <a:ea typeface="ＭＳ Ｐゴシック" charset="0"/>
              </a:rPr>
              <a:t> Oscillations </a:t>
            </a:r>
            <a:r>
              <a:rPr lang="en-US" sz="2200" dirty="0">
                <a:solidFill>
                  <a:srgbClr val="A50021"/>
                </a:solidFill>
                <a:ea typeface="ＭＳ Ｐゴシック" charset="0"/>
              </a:rPr>
              <a:t>couple to </a:t>
            </a:r>
            <a:endParaRPr lang="en-US" sz="2200" dirty="0" smtClean="0">
              <a:solidFill>
                <a:srgbClr val="A50021"/>
              </a:solidFill>
              <a:ea typeface="ＭＳ Ｐゴシック" charset="0"/>
            </a:endParaRPr>
          </a:p>
          <a:p>
            <a:pPr marL="0" lvl="1" latinLnBrk="1" hangingPunct="0">
              <a:defRPr/>
            </a:pPr>
            <a:r>
              <a:rPr lang="en-US" sz="2200" dirty="0">
                <a:solidFill>
                  <a:srgbClr val="A50021"/>
                </a:solidFill>
                <a:ea typeface="ＭＳ Ｐゴシック" charset="0"/>
              </a:rPr>
              <a:t> </a:t>
            </a:r>
            <a:r>
              <a:rPr lang="en-US" sz="2200" dirty="0" smtClean="0">
                <a:solidFill>
                  <a:srgbClr val="A50021"/>
                </a:solidFill>
                <a:ea typeface="ＭＳ Ｐゴシック" charset="0"/>
              </a:rPr>
              <a:t>    Gravitational Waves </a:t>
            </a:r>
          </a:p>
          <a:p>
            <a:pPr marL="0" lvl="1" latinLnBrk="1" hangingPunct="0">
              <a:defRPr/>
            </a:pPr>
            <a:endParaRPr lang="en-US" sz="2200" dirty="0">
              <a:solidFill>
                <a:srgbClr val="A50021"/>
              </a:solidFill>
              <a:ea typeface="ＭＳ Ｐゴシック" charset="0"/>
            </a:endParaRPr>
          </a:p>
          <a:p>
            <a:pPr marL="342900" lvl="1" indent="-342900" latinLnBrk="1" hangingPunct="0">
              <a:buFont typeface="Wingdings" charset="2"/>
              <a:buChar char="Ø"/>
              <a:defRPr/>
            </a:pPr>
            <a:r>
              <a:rPr lang="en-US" sz="2200" dirty="0" smtClean="0">
                <a:solidFill>
                  <a:srgbClr val="A50021"/>
                </a:solidFill>
                <a:ea typeface="ＭＳ Ｐゴシック" charset="0"/>
              </a:rPr>
              <a:t>Spectrum of oscillations depends on </a:t>
            </a:r>
          </a:p>
          <a:p>
            <a:pPr marL="0" lvl="1" latinLnBrk="1" hangingPunct="0">
              <a:defRPr/>
            </a:pPr>
            <a:r>
              <a:rPr lang="en-US" sz="2200" dirty="0" smtClean="0">
                <a:solidFill>
                  <a:srgbClr val="A50021"/>
                </a:solidFill>
                <a:ea typeface="ＭＳ Ｐゴシック" charset="0"/>
              </a:rPr>
              <a:t>     internal </a:t>
            </a:r>
            <a:r>
              <a:rPr lang="en-US" sz="2200" dirty="0">
                <a:solidFill>
                  <a:srgbClr val="A50021"/>
                </a:solidFill>
                <a:ea typeface="ＭＳ Ｐゴシック" charset="0"/>
              </a:rPr>
              <a:t>composition </a:t>
            </a:r>
            <a:r>
              <a:rPr lang="en-US" sz="2200" dirty="0" smtClean="0">
                <a:solidFill>
                  <a:srgbClr val="A50021"/>
                </a:solidFill>
                <a:ea typeface="ＭＳ Ｐゴシック" charset="0"/>
              </a:rPr>
              <a:t>of neutron </a:t>
            </a:r>
            <a:r>
              <a:rPr lang="en-US" sz="2200" dirty="0">
                <a:solidFill>
                  <a:srgbClr val="A50021"/>
                </a:solidFill>
                <a:ea typeface="ＭＳ Ｐゴシック" charset="0"/>
              </a:rPr>
              <a:t>stars.</a:t>
            </a:r>
          </a:p>
          <a:p>
            <a:pPr lvl="1" latinLnBrk="1" hangingPunct="0">
              <a:defRPr/>
            </a:pPr>
            <a:endParaRPr lang="en-US" sz="2400" dirty="0">
              <a:solidFill>
                <a:srgbClr val="EB62FF"/>
              </a:solidFill>
              <a:ea typeface="ＭＳ Ｐゴシック" charset="0"/>
            </a:endParaRPr>
          </a:p>
          <a:p>
            <a:pPr lvl="1" latinLnBrk="1" hangingPunct="0">
              <a:defRPr/>
            </a:pPr>
            <a:endParaRPr lang="en-US" sz="2400" dirty="0">
              <a:solidFill>
                <a:srgbClr val="EB62FF"/>
              </a:solidFill>
              <a:ea typeface="ＭＳ Ｐゴシック" charset="0"/>
            </a:endParaRPr>
          </a:p>
          <a:p>
            <a:pPr fontAlgn="auto" latinLnBrk="1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0000"/>
              </a:solidFill>
              <a:latin typeface="+mn-lt"/>
              <a:ea typeface="+mn-ea"/>
              <a:sym typeface="Helvetica Neue"/>
            </a:endParaRPr>
          </a:p>
        </p:txBody>
      </p:sp>
      <p:pic>
        <p:nvPicPr>
          <p:cNvPr id="69638" name="Picture 9" descr="gravWav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947" y="4006614"/>
            <a:ext cx="3544594" cy="266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p-mode-diagr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50" y="1606915"/>
            <a:ext cx="2376264" cy="2314703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69640" name="TextBox 8"/>
          <p:cNvSpPr txBox="1">
            <a:spLocks noChangeArrowheads="1"/>
          </p:cNvSpPr>
          <p:nvPr/>
        </p:nvSpPr>
        <p:spPr bwMode="auto">
          <a:xfrm>
            <a:off x="8675688" y="6489700"/>
            <a:ext cx="439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FFEEA2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92954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MODES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202265"/>
              </p:ext>
            </p:extLst>
          </p:nvPr>
        </p:nvGraphicFramePr>
        <p:xfrm>
          <a:off x="1066800" y="2057400"/>
          <a:ext cx="7015484" cy="337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871"/>
                <a:gridCol w="1827529"/>
                <a:gridCol w="1680213"/>
                <a:gridCol w="1753871"/>
              </a:tblGrid>
              <a:tr h="675024"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baseline="0" dirty="0" smtClean="0"/>
                        <a:t>   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Restoring</a:t>
                      </a:r>
                      <a:r>
                        <a:rPr lang="en-US" baseline="0" dirty="0" smtClean="0"/>
                        <a:t>     </a:t>
                      </a:r>
                    </a:p>
                    <a:p>
                      <a:r>
                        <a:rPr lang="en-US" baseline="0" dirty="0" smtClean="0"/>
                        <a:t>      force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Typical freq.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Stellar property</a:t>
                      </a:r>
                      <a:r>
                        <a:rPr lang="en-US" baseline="0" dirty="0" smtClean="0"/>
                        <a:t>    </a:t>
                      </a:r>
                    </a:p>
                    <a:p>
                      <a:r>
                        <a:rPr lang="en-US" baseline="0" dirty="0" smtClean="0"/>
                        <a:t>      probed</a:t>
                      </a:r>
                      <a:endParaRPr lang="en-US" dirty="0"/>
                    </a:p>
                  </a:txBody>
                  <a:tcPr/>
                </a:tc>
              </a:tr>
              <a:tr h="675024"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       </a:t>
                      </a:r>
                      <a:r>
                        <a:rPr lang="en-US" sz="2400" dirty="0" smtClean="0"/>
                        <a:t>f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(Surface) Gravity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1 - 3</a:t>
                      </a:r>
                      <a:r>
                        <a:rPr lang="en-US" baseline="0" dirty="0" smtClean="0"/>
                        <a:t> kHz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Mean Density</a:t>
                      </a:r>
                      <a:endParaRPr lang="en-US" dirty="0"/>
                    </a:p>
                  </a:txBody>
                  <a:tcPr/>
                </a:tc>
              </a:tr>
              <a:tr h="67502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       p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Pressure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6 - 10 kHz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Sound</a:t>
                      </a:r>
                      <a:r>
                        <a:rPr lang="en-US" baseline="0" dirty="0" smtClean="0"/>
                        <a:t> speed</a:t>
                      </a:r>
                      <a:endParaRPr lang="en-US" dirty="0"/>
                    </a:p>
                  </a:txBody>
                  <a:tcPr/>
                </a:tc>
              </a:tr>
              <a:tr h="67502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       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  Buoyancy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0.1 </a:t>
                      </a:r>
                      <a:r>
                        <a:rPr lang="mr-IN" baseline="0" dirty="0" smtClean="0"/>
                        <a:t>–</a:t>
                      </a:r>
                      <a:r>
                        <a:rPr lang="en-US" baseline="0" dirty="0" smtClean="0"/>
                        <a:t> 1 Hz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Chemical  </a:t>
                      </a:r>
                    </a:p>
                    <a:p>
                      <a:r>
                        <a:rPr lang="en-US" dirty="0" smtClean="0"/>
                        <a:t>     gradient</a:t>
                      </a:r>
                      <a:endParaRPr lang="en-US" dirty="0"/>
                    </a:p>
                  </a:txBody>
                  <a:tcPr/>
                </a:tc>
              </a:tr>
              <a:tr h="67502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     s</a:t>
                      </a:r>
                      <a:r>
                        <a:rPr lang="en-US" sz="2400" baseline="0" dirty="0" smtClean="0"/>
                        <a:t> , </a:t>
                      </a:r>
                      <a:r>
                        <a:rPr lang="en-US" sz="2400" baseline="0" dirty="0" err="1" smtClean="0"/>
                        <a:t>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Shear</a:t>
                      </a:r>
                      <a:r>
                        <a:rPr lang="en-US" baseline="0" dirty="0" smtClean="0"/>
                        <a:t> forces</a:t>
                      </a:r>
                      <a:r>
                        <a:rPr lang="en-US" dirty="0" smtClean="0"/>
                        <a:t> between layers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1</a:t>
                      </a:r>
                      <a:r>
                        <a:rPr lang="en-US" baseline="0" dirty="0" smtClean="0"/>
                        <a:t> </a:t>
                      </a:r>
                      <a:r>
                        <a:rPr lang="mr-IN" baseline="0" dirty="0" smtClean="0"/>
                        <a:t>–</a:t>
                      </a:r>
                      <a:r>
                        <a:rPr lang="en-US" baseline="0" dirty="0" smtClean="0"/>
                        <a:t> 10 Hz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Shear</a:t>
                      </a:r>
                    </a:p>
                    <a:p>
                      <a:r>
                        <a:rPr lang="en-US" dirty="0" smtClean="0"/>
                        <a:t>    modulus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509536"/>
              </p:ext>
            </p:extLst>
          </p:nvPr>
        </p:nvGraphicFramePr>
        <p:xfrm>
          <a:off x="1069712" y="5455921"/>
          <a:ext cx="7012571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  <a:gridCol w="1754771"/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</a:rPr>
                        <a:t>      r 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b="0" dirty="0" smtClean="0">
                          <a:solidFill>
                            <a:sysClr val="windowText" lastClr="000000"/>
                          </a:solidFill>
                        </a:rPr>
                        <a:t>    </a:t>
                      </a:r>
                      <a:r>
                        <a:rPr lang="en-US" b="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dirty="0" smtClean="0">
                          <a:solidFill>
                            <a:sysClr val="windowText" lastClr="000000"/>
                          </a:solidFill>
                        </a:rPr>
                        <a:t>Coriolis</a:t>
                      </a:r>
                      <a:r>
                        <a:rPr lang="en-US" b="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en-US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solidFill>
                            <a:sysClr val="windowText" lastClr="000000"/>
                          </a:solidFill>
                        </a:rPr>
                        <a:t>    0.1</a:t>
                      </a:r>
                      <a:r>
                        <a:rPr lang="en-US" b="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mr-IN" b="0" baseline="0" dirty="0" smtClean="0">
                          <a:solidFill>
                            <a:sysClr val="windowText" lastClr="000000"/>
                          </a:solidFill>
                        </a:rPr>
                        <a:t>–</a:t>
                      </a:r>
                      <a:r>
                        <a:rPr lang="en-US" b="0" baseline="0" dirty="0" smtClean="0">
                          <a:solidFill>
                            <a:sysClr val="windowText" lastClr="000000"/>
                          </a:solidFill>
                        </a:rPr>
                        <a:t> 1 kHz</a:t>
                      </a:r>
                      <a:endParaRPr lang="en-US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ysClr val="windowText" lastClr="000000"/>
                          </a:solidFill>
                        </a:rPr>
                        <a:t>     </a:t>
                      </a:r>
                      <a:r>
                        <a:rPr lang="en-US" b="0" baseline="0" dirty="0" smtClean="0">
                          <a:solidFill>
                            <a:sysClr val="windowText" lastClr="000000"/>
                          </a:solidFill>
                        </a:rPr>
                        <a:t>Viscosity</a:t>
                      </a:r>
                      <a:endParaRPr lang="en-US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685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9144000" cy="563879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64806"/>
            <a:ext cx="8381260" cy="1054394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Newtonian gravity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02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806"/>
            <a:ext cx="9144000" cy="669319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1981200" y="5715000"/>
            <a:ext cx="36576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73969" y="5530334"/>
            <a:ext cx="2592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(Cowling Approximation)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85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3040"/>
            <a:ext cx="8832101" cy="667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4" y="108495"/>
            <a:ext cx="8967788" cy="674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8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386" y="266538"/>
            <a:ext cx="8381260" cy="1054394"/>
          </a:xfrm>
        </p:spPr>
        <p:txBody>
          <a:bodyPr/>
          <a:lstStyle/>
          <a:p>
            <a:r>
              <a:rPr lang="en-US" dirty="0" smtClean="0"/>
              <a:t>General relativity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8358" y="2063268"/>
            <a:ext cx="77955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Spherically Symmetric Background:  Schwarzschild Metric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58" y="2606580"/>
            <a:ext cx="7876818" cy="4274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83" y="4563417"/>
            <a:ext cx="2895600" cy="56554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TextBox 6"/>
          <p:cNvSpPr txBox="1"/>
          <p:nvPr/>
        </p:nvSpPr>
        <p:spPr>
          <a:xfrm>
            <a:off x="696635" y="4011528"/>
            <a:ext cx="294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Metric perturbations 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676" y="4597081"/>
            <a:ext cx="3200400" cy="571025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10" name="Straight Arrow Connector 9"/>
          <p:cNvCxnSpPr/>
          <p:nvPr/>
        </p:nvCxnSpPr>
        <p:spPr>
          <a:xfrm>
            <a:off x="3950677" y="4846189"/>
            <a:ext cx="822960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93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2026" y="360994"/>
            <a:ext cx="8381260" cy="1054394"/>
          </a:xfrm>
        </p:spPr>
        <p:txBody>
          <a:bodyPr/>
          <a:lstStyle/>
          <a:p>
            <a:r>
              <a:rPr lang="en-US" dirty="0" smtClean="0"/>
              <a:t>Axial modes of black holes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584150"/>
            <a:ext cx="91776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Chandrasekhar and </a:t>
            </a:r>
            <a:r>
              <a:rPr lang="en-US" sz="2400" dirty="0" err="1" smtClean="0"/>
              <a:t>Detweiler</a:t>
            </a:r>
            <a:r>
              <a:rPr lang="en-US" sz="2400" dirty="0" smtClean="0"/>
              <a:t> (1975):</a:t>
            </a:r>
          </a:p>
          <a:p>
            <a:r>
              <a:rPr lang="en-US" sz="2400" i="1" dirty="0" smtClean="0">
                <a:solidFill>
                  <a:srgbClr val="E45829"/>
                </a:solidFill>
              </a:rPr>
              <a:t> - radial </a:t>
            </a:r>
            <a:r>
              <a:rPr lang="en-US" sz="2400" i="1" dirty="0">
                <a:solidFill>
                  <a:srgbClr val="E45829"/>
                </a:solidFill>
              </a:rPr>
              <a:t>part of the perturbation </a:t>
            </a:r>
            <a:r>
              <a:rPr lang="en-US" sz="2400" i="1" dirty="0" smtClean="0">
                <a:solidFill>
                  <a:srgbClr val="E45829"/>
                </a:solidFill>
              </a:rPr>
              <a:t>equation is a Schrodinger equation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Zerilli</a:t>
            </a:r>
            <a:r>
              <a:rPr lang="en-US" sz="2400" dirty="0" smtClean="0"/>
              <a:t> Equation: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0255" y="5241008"/>
            <a:ext cx="8644802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Finding Quasi-Normal Modes =&gt; </a:t>
            </a:r>
          </a:p>
          <a:p>
            <a:r>
              <a:rPr lang="en-US" sz="2200" dirty="0" smtClean="0"/>
              <a:t>Solving 1D Schrodinger equation for scattering from a central potential</a:t>
            </a:r>
          </a:p>
          <a:p>
            <a:endParaRPr lang="en-US" sz="2200" dirty="0" smtClean="0"/>
          </a:p>
          <a:p>
            <a:r>
              <a:rPr lang="en-US" sz="2200" dirty="0" smtClean="0"/>
              <a:t>Various Methods : Resonances, WKB, Continued Fraction</a:t>
            </a:r>
            <a:endParaRPr lang="en-US" sz="2200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55" y="3437787"/>
            <a:ext cx="5130800" cy="1117600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055" y="2759567"/>
            <a:ext cx="3670300" cy="231753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57338" y="41719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567" y="4657129"/>
            <a:ext cx="4974853" cy="44677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0054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Polar modes of compact stars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52" y="1769632"/>
            <a:ext cx="2936740" cy="722654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955" y="2499236"/>
            <a:ext cx="7169725" cy="69336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12" name="TextBox 11"/>
          <p:cNvSpPr txBox="1"/>
          <p:nvPr/>
        </p:nvSpPr>
        <p:spPr>
          <a:xfrm>
            <a:off x="1629248" y="1978637"/>
            <a:ext cx="1955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Zerilli</a:t>
            </a:r>
            <a:r>
              <a:rPr lang="en-US" sz="2000" dirty="0" smtClean="0"/>
              <a:t> Equation :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64410" y="3283242"/>
            <a:ext cx="95538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smtClean="0"/>
              <a:t>Chandrasekhar &amp; Ferrari </a:t>
            </a:r>
            <a:r>
              <a:rPr lang="en-US" sz="2000" dirty="0"/>
              <a:t>: </a:t>
            </a:r>
            <a:r>
              <a:rPr lang="en-US" sz="2000" dirty="0" smtClean="0"/>
              <a:t>metric perturbations decouple from fluid perturbations; </a:t>
            </a:r>
            <a:endParaRPr lang="en-US" sz="2000" dirty="0"/>
          </a:p>
          <a:p>
            <a:r>
              <a:rPr lang="en-US" sz="2000" dirty="0" smtClean="0"/>
              <a:t>  Once former is known inside the star, the latter follows from algebraic relations! 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56223" y="6155025"/>
            <a:ext cx="8170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Quasi-normal modes of star &lt;=&gt; Resonance state of </a:t>
            </a:r>
            <a:r>
              <a:rPr lang="en-US" sz="2000" smtClean="0"/>
              <a:t>1D potential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3200400" y="3963641"/>
            <a:ext cx="2348346" cy="2158994"/>
          </a:xfrm>
          <a:prstGeom prst="ellipse">
            <a:avLst/>
          </a:prstGeom>
          <a:effectLst>
            <a:glow rad="4191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7" y="4433101"/>
            <a:ext cx="2710923" cy="139218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746" y="4433101"/>
            <a:ext cx="2710923" cy="139218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02256" y="4055970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Incoming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553200" y="4058948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Outgoing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quasi-normal modes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860" y="1828800"/>
            <a:ext cx="8407400" cy="1556433"/>
          </a:xfrm>
          <a:prstGeom prst="rect">
            <a:avLst/>
          </a:prstGeom>
          <a:solidFill>
            <a:schemeClr val="accent2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7"/>
              <p:cNvSpPr txBox="1">
                <a:spLocks/>
              </p:cNvSpPr>
              <p:nvPr/>
            </p:nvSpPr>
            <p:spPr>
              <a:xfrm>
                <a:off x="81585" y="4045690"/>
                <a:ext cx="3652215" cy="212650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/>
              <a:lstStyle>
                <a:lvl1pPr marL="27432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Wingdings 2" pitchFamily="18" charset="2"/>
                  <a:buChar char=""/>
                  <a:defRPr sz="2000" kern="1200" spc="15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548640" indent="-182880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1800" kern="1200" spc="1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822960" indent="-182880" algn="l" defTabSz="914400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Wingdings" pitchFamily="2" charset="2"/>
                  <a:buChar char="§"/>
                  <a:defRPr sz="1600" kern="1200" spc="1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1097280" indent="-182880" algn="l" defTabSz="914400" rtl="0" eaLnBrk="1" latinLnBrk="0" hangingPunct="1">
                  <a:spcBef>
                    <a:spcPct val="20000"/>
                  </a:spcBef>
                  <a:buClr>
                    <a:schemeClr val="accent4"/>
                  </a:buClr>
                  <a:buFont typeface="Wingdings" pitchFamily="2" charset="2"/>
                  <a:buChar char="§"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spcBef>
                    <a:spcPct val="20000"/>
                  </a:spcBef>
                  <a:buClr>
                    <a:schemeClr val="accent6"/>
                  </a:buClr>
                  <a:buFont typeface="Wingdings" pitchFamily="2" charset="2"/>
                  <a:buChar char="§"/>
                  <a:defRPr sz="1300" kern="1200" spc="1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103120" indent="-182880" algn="l" defTabSz="914400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Wingdings" pitchFamily="2" charset="2"/>
                  <a:buChar char="§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377440" indent="-182880" algn="l" defTabSz="914400" rtl="0" eaLnBrk="1" latinLnBrk="0" hangingPunct="1">
                  <a:spcBef>
                    <a:spcPct val="20000"/>
                  </a:spcBef>
                  <a:buClr>
                    <a:schemeClr val="accent5"/>
                  </a:buClr>
                  <a:buFont typeface="Wingdings" pitchFamily="2" charset="2"/>
                  <a:buChar char="§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dirty="0" smtClean="0">
                    <a:solidFill>
                      <a:srgbClr val="FFC000">
                        <a:lumMod val="60000"/>
                        <a:lumOff val="40000"/>
                      </a:srgbClr>
                    </a:solidFill>
                    <a:latin typeface="PT Serif" charset="0"/>
                    <a:ea typeface="PT Serif" charset="0"/>
                    <a:cs typeface="PT Serif" charset="0"/>
                  </a:rPr>
                  <a:t>The real part of the QNM is the value of 𝜔 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 smtClean="0">
                            <a:solidFill>
                              <a:srgbClr val="FFC000">
                                <a:lumMod val="60000"/>
                                <a:lumOff val="40000"/>
                              </a:srgbClr>
                            </a:solidFill>
                            <a:latin typeface="Cambria Math" charset="0"/>
                            <a:ea typeface="PT Serif" charset="0"/>
                            <a:cs typeface="PT Serif" charset="0"/>
                          </a:rPr>
                        </m:ctrlPr>
                      </m:sSubSupPr>
                      <m:e>
                        <m:r>
                          <a:rPr lang="en-US" sz="1800" i="1" smtClean="0">
                            <a:solidFill>
                              <a:srgbClr val="FFC000">
                                <a:lumMod val="60000"/>
                                <a:lumOff val="40000"/>
                              </a:srgb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e>
                      <m:sub>
                        <m:r>
                          <a:rPr lang="en-US" sz="1800" i="1" smtClean="0">
                            <a:solidFill>
                              <a:srgbClr val="FFC000">
                                <a:lumMod val="60000"/>
                                <a:lumOff val="40000"/>
                              </a:srgbClr>
                            </a:solidFill>
                            <a:latin typeface="Cambria Math" charset="0"/>
                            <a:ea typeface="PT Serif" charset="0"/>
                            <a:cs typeface="PT Serif" charset="0"/>
                          </a:rPr>
                          <m:t>0</m:t>
                        </m:r>
                      </m:sub>
                      <m:sup>
                        <m:r>
                          <a:rPr lang="en-US" sz="1800" i="1" smtClean="0">
                            <a:solidFill>
                              <a:srgbClr val="FFC000">
                                <a:lumMod val="60000"/>
                                <a:lumOff val="40000"/>
                              </a:srgbClr>
                            </a:solidFill>
                            <a:latin typeface="Cambria Math" charset="0"/>
                            <a:ea typeface="PT Serif" charset="0"/>
                            <a:cs typeface="PT Serif" charset="0"/>
                          </a:rPr>
                          <m:t>2</m:t>
                        </m:r>
                      </m:sup>
                    </m:sSubSup>
                    <m:r>
                      <a:rPr lang="en-US" sz="1800" i="1" smtClean="0">
                        <a:solidFill>
                          <a:srgbClr val="FFC000">
                            <a:lumMod val="60000"/>
                            <a:lumOff val="40000"/>
                          </a:srgbClr>
                        </a:solidFill>
                        <a:latin typeface="Cambria Math" charset="0"/>
                        <a:ea typeface="PT Serif" charset="0"/>
                        <a:cs typeface="PT Serif" charset="0"/>
                      </a:rPr>
                      <m:t>+</m:t>
                    </m:r>
                    <m:sSubSup>
                      <m:sSubSupPr>
                        <m:ctrlPr>
                          <a:rPr lang="en-US" sz="1800" i="1">
                            <a:solidFill>
                              <a:srgbClr val="FFC000">
                                <a:lumMod val="60000"/>
                                <a:lumOff val="40000"/>
                              </a:srgbClr>
                            </a:solidFill>
                            <a:latin typeface="Cambria Math" charset="0"/>
                            <a:ea typeface="PT Serif" charset="0"/>
                            <a:cs typeface="PT Serif" charset="0"/>
                          </a:rPr>
                        </m:ctrlPr>
                      </m:sSubSupPr>
                      <m:e>
                        <m:r>
                          <a:rPr lang="en-US" sz="1800" i="1" smtClean="0">
                            <a:solidFill>
                              <a:srgbClr val="FFC000">
                                <a:lumMod val="60000"/>
                                <a:lumOff val="40000"/>
                              </a:srgb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C000">
                                <a:lumMod val="60000"/>
                                <a:lumOff val="40000"/>
                              </a:srgbClr>
                            </a:solidFill>
                            <a:latin typeface="Cambria Math" charset="0"/>
                            <a:ea typeface="PT Serif" charset="0"/>
                            <a:cs typeface="PT Serif" charset="0"/>
                          </a:rPr>
                          <m:t>0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C000">
                                <a:lumMod val="60000"/>
                                <a:lumOff val="40000"/>
                              </a:srgbClr>
                            </a:solidFill>
                            <a:latin typeface="Cambria Math" charset="0"/>
                            <a:ea typeface="PT Serif" charset="0"/>
                            <a:cs typeface="PT Serif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1800" dirty="0" smtClean="0">
                    <a:solidFill>
                      <a:srgbClr val="FFC000">
                        <a:lumMod val="60000"/>
                        <a:lumOff val="40000"/>
                      </a:srgbClr>
                    </a:solidFill>
                    <a:latin typeface="PT Serif" charset="0"/>
                    <a:ea typeface="PT Serif" charset="0"/>
                    <a:cs typeface="PT Serif" charset="0"/>
                  </a:rPr>
                  <a:t> has a local minimum.</a:t>
                </a:r>
              </a:p>
              <a:p>
                <a:r>
                  <a:rPr lang="en-US" sz="1800" dirty="0" smtClean="0">
                    <a:solidFill>
                      <a:srgbClr val="FFC000">
                        <a:lumMod val="60000"/>
                        <a:lumOff val="40000"/>
                      </a:srgbClr>
                    </a:solidFill>
                    <a:latin typeface="PT Serif" charset="0"/>
                    <a:ea typeface="PT Serif" charset="0"/>
                    <a:cs typeface="PT Serif" charset="0"/>
                  </a:rPr>
                  <a:t>The imaginary part is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1800" i="1" smtClean="0">
                            <a:solidFill>
                              <a:srgbClr val="FFC000">
                                <a:lumMod val="60000"/>
                                <a:lumOff val="40000"/>
                              </a:srgbClr>
                            </a:solidFill>
                            <a:latin typeface="Cambria Math" charset="0"/>
                            <a:ea typeface="PT Serif" charset="0"/>
                            <a:cs typeface="PT Serif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 smtClean="0">
                                <a:solidFill>
                                  <a:srgbClr val="FFC000">
                                    <a:lumMod val="60000"/>
                                    <a:lumOff val="40000"/>
                                  </a:srgbClr>
                                </a:solidFill>
                                <a:latin typeface="Cambria Math" charset="0"/>
                                <a:ea typeface="PT Serif" charset="0"/>
                                <a:cs typeface="PT Serif" charset="0"/>
                              </a:rPr>
                            </m:ctrlPr>
                          </m:sSubPr>
                          <m:e>
                            <m:r>
                              <a:rPr lang="en-US" sz="1800" i="1" smtClean="0">
                                <a:solidFill>
                                  <a:srgbClr val="FFC000">
                                    <a:lumMod val="60000"/>
                                    <a:lumOff val="40000"/>
                                  </a:srgb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i="1" smtClean="0">
                                <a:solidFill>
                                  <a:srgbClr val="FFC000">
                                    <a:lumMod val="60000"/>
                                    <a:lumOff val="40000"/>
                                  </a:srgbClr>
                                </a:solidFill>
                                <a:latin typeface="Cambria Math" charset="0"/>
                                <a:ea typeface="PT Serif" charset="0"/>
                                <a:cs typeface="PT Serif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800" i="1" smtClean="0">
                                <a:solidFill>
                                  <a:srgbClr val="FFC000">
                                    <a:lumMod val="60000"/>
                                    <a:lumOff val="40000"/>
                                  </a:srgbClr>
                                </a:solidFill>
                                <a:latin typeface="Cambria Math" charset="0"/>
                                <a:ea typeface="PT Serif" charset="0"/>
                                <a:cs typeface="PT Serif" charset="0"/>
                              </a:rPr>
                            </m:ctrlPr>
                          </m:sSubPr>
                          <m:e>
                            <m:r>
                              <a:rPr lang="en-US" sz="1800" i="1" smtClean="0">
                                <a:solidFill>
                                  <a:srgbClr val="FFC000">
                                    <a:lumMod val="60000"/>
                                    <a:lumOff val="40000"/>
                                  </a:srgb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800" i="1" smtClean="0">
                                <a:solidFill>
                                  <a:srgbClr val="FFC000">
                                    <a:lumMod val="60000"/>
                                    <a:lumOff val="40000"/>
                                  </a:srgbClr>
                                </a:solidFill>
                                <a:latin typeface="Cambria Math" charset="0"/>
                                <a:ea typeface="PT Serif" charset="0"/>
                                <a:cs typeface="PT Serif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800" i="1" smtClean="0">
                            <a:solidFill>
                              <a:srgbClr val="FFC000">
                                <a:lumMod val="60000"/>
                                <a:lumOff val="40000"/>
                              </a:srgbClr>
                            </a:solidFill>
                            <a:latin typeface="Cambria Math" charset="0"/>
                            <a:ea typeface="PT Serif" charset="0"/>
                            <a:cs typeface="PT Serif" charset="0"/>
                          </a:rPr>
                          <m:t>′</m:t>
                        </m:r>
                      </m:den>
                    </m:f>
                  </m:oMath>
                </a14:m>
                <a:endParaRPr lang="en-US" sz="1800" dirty="0" smtClean="0">
                  <a:solidFill>
                    <a:srgbClr val="FFC000">
                      <a:lumMod val="60000"/>
                      <a:lumOff val="40000"/>
                    </a:srgbClr>
                  </a:solidFill>
                  <a:latin typeface="PT Serif" charset="0"/>
                  <a:ea typeface="PT Serif" charset="0"/>
                  <a:cs typeface="PT Serif" charset="0"/>
                </a:endParaRPr>
              </a:p>
              <a:p>
                <a:endParaRPr lang="en-US" sz="1800" dirty="0">
                  <a:solidFill>
                    <a:srgbClr val="FFC000">
                      <a:lumMod val="60000"/>
                      <a:lumOff val="40000"/>
                    </a:srgbClr>
                  </a:solidFill>
                  <a:latin typeface="PT Serif" charset="0"/>
                  <a:ea typeface="PT Serif" charset="0"/>
                  <a:cs typeface="PT Serif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85" y="4045690"/>
                <a:ext cx="3652215" cy="2126509"/>
              </a:xfrm>
              <a:prstGeom prst="rect">
                <a:avLst/>
              </a:prstGeom>
              <a:blipFill rotWithShape="0">
                <a:blip r:embed="rId3"/>
                <a:stretch>
                  <a:fillRect t="-2011" b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385233"/>
            <a:ext cx="5257800" cy="330658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050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PT Serif" charset="0"/>
                <a:ea typeface="PT Serif" charset="0"/>
                <a:cs typeface="PT Serif" charset="0"/>
              </a:rPr>
              <a:t>Stellar Structure</a:t>
            </a:r>
            <a:endParaRPr lang="en-US" dirty="0">
              <a:solidFill>
                <a:srgbClr val="FFFF00"/>
              </a:solidFill>
              <a:latin typeface="PT Serif" charset="0"/>
              <a:ea typeface="PT Serif" charset="0"/>
              <a:cs typeface="PT Serif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747657" y="2427514"/>
            <a:ext cx="3429000" cy="4125686"/>
          </a:xfrm>
        </p:spPr>
        <p:txBody>
          <a:bodyPr>
            <a:normAutofit fontScale="77500" lnSpcReduction="20000"/>
          </a:bodyPr>
          <a:lstStyle/>
          <a:p>
            <a:pPr lvl="1">
              <a:lnSpc>
                <a:spcPct val="220000"/>
              </a:lnSpc>
            </a:pPr>
            <a:r>
              <a:rPr lang="en-US" sz="1800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NS </a:t>
            </a:r>
            <a:r>
              <a:rPr lang="en-US" sz="1800" dirty="0" err="1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EoS</a:t>
            </a:r>
            <a:endParaRPr lang="en-US" sz="1800" dirty="0">
              <a:solidFill>
                <a:schemeClr val="tx1"/>
              </a:solidFill>
              <a:latin typeface="PT Serif" charset="0"/>
              <a:ea typeface="PT Serif" charset="0"/>
              <a:cs typeface="PT Serif" charset="0"/>
            </a:endParaRPr>
          </a:p>
          <a:p>
            <a:pPr marL="365760" lvl="1" indent="0">
              <a:lnSpc>
                <a:spcPct val="220000"/>
              </a:lnSpc>
              <a:buNone/>
            </a:pPr>
            <a:r>
              <a:rPr lang="en-US" sz="1800" dirty="0" err="1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a</a:t>
            </a:r>
            <a:r>
              <a:rPr lang="en-US" sz="1800" dirty="0" err="1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pr</a:t>
            </a:r>
            <a:r>
              <a:rPr lang="en-US" sz="1800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, bsk19,bsk21,wff2</a:t>
            </a:r>
            <a:endParaRPr lang="en-US" sz="1200" dirty="0">
              <a:solidFill>
                <a:schemeClr val="tx1"/>
              </a:solidFill>
              <a:latin typeface="PT Serif" charset="0"/>
              <a:ea typeface="PT Serif" charset="0"/>
              <a:cs typeface="PT Serif" charset="0"/>
            </a:endParaRPr>
          </a:p>
          <a:p>
            <a:pPr marL="365760" lvl="1" indent="0">
              <a:lnSpc>
                <a:spcPct val="220000"/>
              </a:lnSpc>
              <a:buNone/>
            </a:pPr>
            <a:r>
              <a:rPr lang="en-US" sz="1500" i="1" dirty="0" err="1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Lattimer</a:t>
            </a:r>
            <a:r>
              <a:rPr lang="en-US" sz="1500" i="1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 &amp; Prakash (2001); </a:t>
            </a:r>
          </a:p>
          <a:p>
            <a:pPr marL="365760" lvl="1" indent="0">
              <a:lnSpc>
                <a:spcPct val="220000"/>
              </a:lnSpc>
              <a:buNone/>
            </a:pPr>
            <a:r>
              <a:rPr lang="en-US" sz="1500" i="1" dirty="0" err="1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Ozel</a:t>
            </a:r>
            <a:r>
              <a:rPr lang="en-US" sz="1500" i="1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 &amp; </a:t>
            </a:r>
            <a:r>
              <a:rPr lang="en-US" sz="1500" i="1" dirty="0" err="1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Friere</a:t>
            </a:r>
            <a:r>
              <a:rPr lang="en-US" sz="1500" i="1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 (2017)</a:t>
            </a:r>
          </a:p>
          <a:p>
            <a:pPr marL="365760" lvl="1" indent="0">
              <a:lnSpc>
                <a:spcPct val="220000"/>
              </a:lnSpc>
              <a:buNone/>
            </a:pPr>
            <a:endParaRPr lang="en-US" sz="1500" i="1" dirty="0" smtClean="0">
              <a:solidFill>
                <a:schemeClr val="tx1"/>
              </a:solidFill>
              <a:latin typeface="PT Serif" charset="0"/>
              <a:ea typeface="PT Serif" charset="0"/>
              <a:cs typeface="PT Serif" charset="0"/>
            </a:endParaRPr>
          </a:p>
          <a:p>
            <a:pPr lvl="1">
              <a:lnSpc>
                <a:spcPct val="220000"/>
              </a:lnSpc>
            </a:pPr>
            <a:r>
              <a:rPr lang="en-US" sz="1800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QS EOS </a:t>
            </a:r>
            <a:r>
              <a:rPr lang="en-US" sz="1400" i="1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(Alford et al. 2005) </a:t>
            </a:r>
          </a:p>
          <a:p>
            <a:pPr lvl="1">
              <a:lnSpc>
                <a:spcPct val="220000"/>
              </a:lnSpc>
            </a:pPr>
            <a:r>
              <a:rPr lang="en-US" sz="1800" i="1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B</a:t>
            </a:r>
            <a:r>
              <a:rPr lang="en-US" sz="1800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 = 41, 48, 56 MeV/fm</a:t>
            </a:r>
            <a:r>
              <a:rPr lang="en-US" sz="1800" baseline="30000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3</a:t>
            </a:r>
          </a:p>
          <a:p>
            <a:pPr lvl="1">
              <a:lnSpc>
                <a:spcPct val="220000"/>
              </a:lnSpc>
            </a:pPr>
            <a:r>
              <a:rPr lang="en-US" sz="1800" i="1" dirty="0" err="1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m</a:t>
            </a:r>
            <a:r>
              <a:rPr lang="en-US" sz="1800" i="1" baseline="-25000" dirty="0" err="1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s</a:t>
            </a:r>
            <a:r>
              <a:rPr lang="en-US" sz="1800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 = 50, 150 MeV</a:t>
            </a:r>
          </a:p>
          <a:p>
            <a:pPr lvl="1">
              <a:lnSpc>
                <a:spcPct val="220000"/>
              </a:lnSpc>
            </a:pPr>
            <a:r>
              <a:rPr lang="en-US" sz="1800" i="1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a</a:t>
            </a:r>
            <a:r>
              <a:rPr lang="en-US" sz="1800" i="1" baseline="-25000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4</a:t>
            </a:r>
            <a:r>
              <a:rPr lang="en-US" sz="1800" baseline="-25000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 = 0.5, 0.9 </a:t>
            </a:r>
            <a:endParaRPr lang="en-US" sz="1800" dirty="0">
              <a:solidFill>
                <a:schemeClr val="tx1"/>
              </a:solidFill>
              <a:latin typeface="PT Serif" charset="0"/>
              <a:ea typeface="PT Serif" charset="0"/>
              <a:cs typeface="PT Serif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38400"/>
            <a:ext cx="5516908" cy="41929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83114" y="1791241"/>
            <a:ext cx="5834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Neutron/Strange stars can have similar mass and radius </a:t>
            </a:r>
          </a:p>
          <a:p>
            <a:r>
              <a:rPr lang="en-US" dirty="0" smtClean="0"/>
              <a:t>(a4: Transition density fixed, B is effectively renormalized)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1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37">
        <p:fade/>
      </p:transition>
    </mc:Choice>
    <mc:Fallback xmlns="">
      <p:transition spd="med" advTm="2403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relations :  F-mode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2472197"/>
            <a:ext cx="5029200" cy="40535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81400" y="2153534"/>
            <a:ext cx="37338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Variable: QCD </a:t>
            </a:r>
            <a:r>
              <a:rPr lang="en-US" sz="1400" dirty="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Interaction Parameter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629434"/>
            <a:ext cx="3810000" cy="458796"/>
          </a:xfrm>
          <a:prstGeom prst="rect">
            <a:avLst/>
          </a:prstGeom>
          <a:solidFill>
            <a:schemeClr val="tx1">
              <a:alpha val="49000"/>
            </a:schemeClr>
          </a:solidFill>
        </p:spPr>
      </p:pic>
      <p:sp>
        <p:nvSpPr>
          <p:cNvPr id="4" name="TextBox 3"/>
          <p:cNvSpPr txBox="1"/>
          <p:nvPr/>
        </p:nvSpPr>
        <p:spPr>
          <a:xfrm>
            <a:off x="183464" y="3124200"/>
            <a:ext cx="255319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a</a:t>
            </a:r>
            <a:r>
              <a:rPr lang="en-US" dirty="0" smtClean="0"/>
              <a:t>4 varied;</a:t>
            </a:r>
          </a:p>
          <a:p>
            <a:r>
              <a:rPr lang="en-US" dirty="0" smtClean="0"/>
              <a:t>    B and </a:t>
            </a:r>
            <a:r>
              <a:rPr lang="en-US" dirty="0" err="1" smtClean="0"/>
              <a:t>ms</a:t>
            </a:r>
            <a:r>
              <a:rPr lang="en-US" dirty="0" smtClean="0"/>
              <a:t> fixed</a:t>
            </a:r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Smaller a4 </a:t>
            </a:r>
          </a:p>
          <a:p>
            <a:pPr marL="285750" indent="-285750">
              <a:buFont typeface="Symbol" charset="2"/>
              <a:buChar char="Þ"/>
            </a:pPr>
            <a:r>
              <a:rPr lang="en-US" dirty="0" smtClean="0"/>
              <a:t>lower quark pressure</a:t>
            </a:r>
          </a:p>
          <a:p>
            <a:pPr marL="285750" indent="-285750">
              <a:buFont typeface="Symbol" charset="2"/>
              <a:buChar char="Þ"/>
            </a:pPr>
            <a:r>
              <a:rPr lang="en-US" dirty="0" smtClean="0"/>
              <a:t>Higher mean density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63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relations :  F-mode</a:t>
            </a:r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76229"/>
            <a:ext cx="5791200" cy="44160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19348" y="1696869"/>
            <a:ext cx="2805251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Variable: Strange </a:t>
            </a:r>
            <a:r>
              <a:rPr lang="en-US" sz="1400" dirty="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Quark Mass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81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relations :  F-mode</a:t>
            </a:r>
            <a:endParaRPr lang="en-US" dirty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286000"/>
            <a:ext cx="5257800" cy="41995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43300" y="1828800"/>
            <a:ext cx="24384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Variable: Bag </a:t>
            </a:r>
            <a:r>
              <a:rPr lang="en-US" sz="1400" dirty="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Constant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98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Scaling relations :  F-mode frequency</a:t>
            </a:r>
            <a:endParaRPr lang="en-US" sz="3000" dirty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238" y="1981200"/>
            <a:ext cx="3460761" cy="2764181"/>
          </a:xfrm>
          <a:prstGeom prst="rect">
            <a:avLst/>
          </a:prstGeom>
        </p:spPr>
      </p:pic>
      <p:pic>
        <p:nvPicPr>
          <p:cNvPr id="5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163" y="1981200"/>
            <a:ext cx="3624974" cy="27641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5" y="1981201"/>
            <a:ext cx="3429484" cy="27641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7268" y="4908424"/>
            <a:ext cx="2754149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QCD Interaction Parameter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39352" y="4908110"/>
            <a:ext cx="1480984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Bag Constant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1703" y="4908423"/>
            <a:ext cx="2104562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Strange Quark Mass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5431750"/>
            <a:ext cx="8208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i="1" dirty="0">
                <a:latin typeface="PT Serif" charset="0"/>
                <a:ea typeface="PT Serif" charset="0"/>
                <a:cs typeface="PT Serif" charset="0"/>
              </a:rPr>
              <a:t>f-</a:t>
            </a:r>
            <a:r>
              <a:rPr lang="en-US" dirty="0">
                <a:latin typeface="PT Serif" charset="0"/>
                <a:ea typeface="PT Serif" charset="0"/>
                <a:cs typeface="PT Serif" charset="0"/>
              </a:rPr>
              <a:t>mode frequencies proportional to the mean </a:t>
            </a:r>
            <a:r>
              <a:rPr lang="en-US" dirty="0" smtClean="0">
                <a:latin typeface="PT Serif" charset="0"/>
                <a:ea typeface="PT Serif" charset="0"/>
                <a:cs typeface="PT Serif" charset="0"/>
              </a:rPr>
              <a:t>density</a:t>
            </a:r>
          </a:p>
          <a:p>
            <a:pPr marL="285750" indent="-285750">
              <a:buFont typeface="Arial" charset="0"/>
              <a:buChar char="•"/>
            </a:pPr>
            <a:endParaRPr lang="en-US" i="1" dirty="0">
              <a:latin typeface="PT Serif" charset="0"/>
              <a:ea typeface="PT Serif" charset="0"/>
              <a:cs typeface="PT Serif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PT Serif" charset="0"/>
                <a:ea typeface="PT Serif" charset="0"/>
                <a:cs typeface="PT Serif" charset="0"/>
              </a:rPr>
              <a:t>Even a rough estimate of the f- mode frequency constrains the mean </a:t>
            </a:r>
            <a:r>
              <a:rPr lang="en-US" dirty="0" smtClean="0">
                <a:latin typeface="PT Serif" charset="0"/>
                <a:ea typeface="PT Serif" charset="0"/>
                <a:cs typeface="PT Serif" charset="0"/>
              </a:rPr>
              <a:t>density</a:t>
            </a:r>
            <a:endParaRPr lang="en-US" i="1" dirty="0">
              <a:latin typeface="PT Serif" charset="0"/>
              <a:ea typeface="PT Serif" charset="0"/>
              <a:cs typeface="PT Seri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18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8100" y="1419766"/>
            <a:ext cx="3848100" cy="2771234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solidFill>
                <a:schemeClr val="accent4"/>
              </a:solidFill>
              <a:latin typeface="PT Serif" charset="0"/>
              <a:ea typeface="PT Serif" charset="0"/>
              <a:cs typeface="PT Serif" charset="0"/>
            </a:endParaRPr>
          </a:p>
          <a:p>
            <a:r>
              <a:rPr lang="en-US" sz="1600" dirty="0" smtClean="0">
                <a:solidFill>
                  <a:srgbClr val="C00000"/>
                </a:solidFill>
                <a:latin typeface="PT Serif" charset="0"/>
                <a:ea typeface="PT Serif" charset="0"/>
                <a:cs typeface="PT Serif" charset="0"/>
              </a:rPr>
              <a:t>Time needed for a fraction of energy to transform to gravitational radiation.</a:t>
            </a:r>
            <a:endParaRPr lang="en-US" sz="1600" i="1" dirty="0" smtClean="0">
              <a:solidFill>
                <a:schemeClr val="bg1"/>
              </a:solidFill>
              <a:latin typeface="PT Serif" charset="0"/>
              <a:ea typeface="PT Serif" charset="0"/>
              <a:cs typeface="PT Serif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837898"/>
            <a:ext cx="3868305" cy="82695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relations : f-mode damping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04812" y="6047302"/>
            <a:ext cx="2754149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QCD Interaction Parameter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2736" y="6046678"/>
            <a:ext cx="1480984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Bag Constant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15551" y="6046678"/>
            <a:ext cx="2104562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Strange Quark Mass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  <p:pic>
        <p:nvPicPr>
          <p:cNvPr id="12" name="Content Placeholder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636" y="2906526"/>
            <a:ext cx="3602317" cy="2899102"/>
          </a:xfrm>
          <a:prstGeom prst="rect">
            <a:avLst/>
          </a:prstGeom>
        </p:spPr>
      </p:pic>
      <p:pic>
        <p:nvPicPr>
          <p:cNvPr id="13" name="Content Placeholder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96" y="2906526"/>
            <a:ext cx="3602317" cy="289910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6526"/>
            <a:ext cx="3338959" cy="28991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43490" y="1909073"/>
            <a:ext cx="16767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~ </a:t>
            </a:r>
            <a:r>
              <a:rPr lang="en-US" sz="2000" dirty="0" smtClean="0"/>
              <a:t>0.1 - 1 sec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4173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relations :  P-mode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2362200"/>
            <a:ext cx="37338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Variable: QCD </a:t>
            </a:r>
            <a:r>
              <a:rPr lang="en-US" sz="1400" dirty="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Interaction Parameter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507" y="2804714"/>
            <a:ext cx="4563046" cy="36722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636005"/>
            <a:ext cx="2819400" cy="4201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3464" y="3124200"/>
            <a:ext cx="290996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a</a:t>
            </a:r>
            <a:r>
              <a:rPr lang="en-US" dirty="0" smtClean="0"/>
              <a:t>4 varied;</a:t>
            </a:r>
          </a:p>
          <a:p>
            <a:r>
              <a:rPr lang="en-US" dirty="0" smtClean="0"/>
              <a:t>    B and </a:t>
            </a:r>
            <a:r>
              <a:rPr lang="en-US" dirty="0" err="1" smtClean="0"/>
              <a:t>ms</a:t>
            </a:r>
            <a:r>
              <a:rPr lang="en-US" dirty="0" smtClean="0"/>
              <a:t> fixed</a:t>
            </a:r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Smaller a4 </a:t>
            </a:r>
          </a:p>
          <a:p>
            <a:pPr marL="285750" indent="-285750">
              <a:buFont typeface="Symbol" charset="2"/>
              <a:buChar char="Þ"/>
            </a:pPr>
            <a:r>
              <a:rPr lang="en-US" dirty="0" smtClean="0"/>
              <a:t>Lower pressure</a:t>
            </a:r>
          </a:p>
          <a:p>
            <a:pPr marL="285750" indent="-285750">
              <a:buFont typeface="Symbol" charset="2"/>
              <a:buChar char="Þ"/>
            </a:pPr>
            <a:r>
              <a:rPr lang="en-US" dirty="0" smtClean="0"/>
              <a:t>Lower p-mode frequency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04507" y="1672045"/>
            <a:ext cx="5200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Symbol" charset="2"/>
              <a:buChar char="Þ"/>
            </a:pPr>
            <a:r>
              <a:rPr lang="en-US" dirty="0" smtClean="0"/>
              <a:t>Self-bound stars </a:t>
            </a:r>
            <a:r>
              <a:rPr lang="en-US" dirty="0" err="1" smtClean="0"/>
              <a:t>dM</a:t>
            </a:r>
            <a:r>
              <a:rPr lang="en-US" dirty="0" smtClean="0"/>
              <a:t>/</a:t>
            </a:r>
            <a:r>
              <a:rPr lang="en-US" dirty="0" err="1" smtClean="0"/>
              <a:t>dR</a:t>
            </a:r>
            <a:r>
              <a:rPr lang="en-US" dirty="0" smtClean="0"/>
              <a:t> behaves opposite to 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0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relations :  p-mode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397974" y="1828800"/>
            <a:ext cx="2805251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Variable: Strange </a:t>
            </a:r>
            <a:r>
              <a:rPr lang="en-US" sz="1400" dirty="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Quark Mass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362200"/>
            <a:ext cx="4800600" cy="387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0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relations :  P-mode</a:t>
            </a:r>
            <a:endParaRPr lang="en-US" dirty="0"/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631" y="2418059"/>
            <a:ext cx="4891998" cy="39370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00400" y="1905000"/>
            <a:ext cx="259043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Variable: Bag </a:t>
            </a:r>
            <a:r>
              <a:rPr lang="en-US" sz="1400" dirty="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Constant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89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81199"/>
            <a:ext cx="9144001" cy="3924887"/>
          </a:xfrm>
          <a:prstGeom prst="rect">
            <a:avLst/>
          </a:prstGeom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</p:spPr>
        <p:txBody>
          <a:bodyPr/>
          <a:lstStyle/>
          <a:p>
            <a:r>
              <a:rPr lang="en-US" sz="2800" dirty="0" smtClean="0"/>
              <a:t>Scaling relations : p-mode </a:t>
            </a:r>
            <a:r>
              <a:rPr lang="en-US" sz="2800" dirty="0" err="1" smtClean="0"/>
              <a:t>freQ</a:t>
            </a:r>
            <a:r>
              <a:rPr lang="en-US" sz="2800" dirty="0" smtClean="0"/>
              <a:t>	</a:t>
            </a:r>
            <a:r>
              <a:rPr lang="en-US" sz="2800" dirty="0" err="1" smtClean="0"/>
              <a:t>uency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0095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relations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30" y="1758308"/>
            <a:ext cx="6781800" cy="475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2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f-mode : </a:t>
            </a:r>
            <a:br>
              <a:rPr lang="en-US" dirty="0" smtClean="0"/>
            </a:br>
            <a:r>
              <a:rPr lang="en-US" dirty="0" smtClean="0"/>
              <a:t>neutron matter vs quark matter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1783516"/>
            <a:ext cx="5638800" cy="43572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082882"/>
            <a:ext cx="6179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Vasquez, Hall &amp; </a:t>
            </a:r>
            <a:r>
              <a:rPr lang="en-US" dirty="0" err="1" smtClean="0"/>
              <a:t>Jaikumar</a:t>
            </a:r>
            <a:r>
              <a:rPr lang="en-US" dirty="0" smtClean="0"/>
              <a:t>, Phys. Rev. C 96, 065803 (2017)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73489" y="2220238"/>
            <a:ext cx="397051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f</a:t>
            </a:r>
            <a:r>
              <a:rPr lang="en-US" dirty="0" smtClean="0"/>
              <a:t>-mode frequencies approximately </a:t>
            </a:r>
          </a:p>
          <a:p>
            <a:r>
              <a:rPr lang="en-US" dirty="0"/>
              <a:t>c</a:t>
            </a:r>
            <a:r>
              <a:rPr lang="en-US" dirty="0" smtClean="0"/>
              <a:t>onstant for pure quark matter up </a:t>
            </a:r>
          </a:p>
          <a:p>
            <a:r>
              <a:rPr lang="en-US" dirty="0" smtClean="0"/>
              <a:t>to 1.8 </a:t>
            </a:r>
            <a:r>
              <a:rPr lang="en-US" dirty="0" err="1" smtClean="0"/>
              <a:t>Msun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Detection </a:t>
            </a:r>
            <a:r>
              <a:rPr lang="en-US" dirty="0"/>
              <a:t>in </a:t>
            </a:r>
            <a:r>
              <a:rPr lang="en-US" dirty="0" err="1" smtClean="0"/>
              <a:t>AdLIGO</a:t>
            </a:r>
            <a:r>
              <a:rPr lang="en-US" dirty="0" smtClean="0"/>
              <a:t> </a:t>
            </a:r>
            <a:r>
              <a:rPr lang="en-US" dirty="0"/>
              <a:t>would support </a:t>
            </a:r>
          </a:p>
          <a:p>
            <a:r>
              <a:rPr lang="en-US" dirty="0" smtClean="0"/>
              <a:t>Neutron/Hybrid </a:t>
            </a:r>
            <a:r>
              <a:rPr lang="en-US" dirty="0"/>
              <a:t>stars</a:t>
            </a:r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Detection in </a:t>
            </a:r>
            <a:r>
              <a:rPr lang="en-US" dirty="0" err="1" smtClean="0"/>
              <a:t>Schenberg</a:t>
            </a:r>
            <a:r>
              <a:rPr lang="en-US" dirty="0" smtClean="0"/>
              <a:t>/Mini-Grail </a:t>
            </a:r>
          </a:p>
          <a:p>
            <a:r>
              <a:rPr lang="en-US" dirty="0" smtClean="0"/>
              <a:t>would support some fraction of </a:t>
            </a:r>
          </a:p>
          <a:p>
            <a:r>
              <a:rPr lang="en-US" dirty="0" smtClean="0"/>
              <a:t>quark matter in neutron stars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07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P-mode 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neutron matter vs quark matter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1910835"/>
            <a:ext cx="5310850" cy="41985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567" y="2440517"/>
            <a:ext cx="1668769" cy="15777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473" y="4010118"/>
            <a:ext cx="1121463" cy="6117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47503" y="2133600"/>
            <a:ext cx="4296497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If only f-modes are detected, we can</a:t>
            </a:r>
          </a:p>
          <a:p>
            <a:r>
              <a:rPr lang="en-US" dirty="0" smtClean="0"/>
              <a:t>      constrain mean density but not </a:t>
            </a:r>
            <a:r>
              <a:rPr lang="en-US" dirty="0" err="1" smtClean="0"/>
              <a:t>EoS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With p-mode frequencies detected, </a:t>
            </a:r>
          </a:p>
          <a:p>
            <a:r>
              <a:rPr lang="en-US" dirty="0" smtClean="0"/>
              <a:t>     we can invert scaling relations to </a:t>
            </a:r>
          </a:p>
          <a:p>
            <a:r>
              <a:rPr lang="en-US" dirty="0" smtClean="0"/>
              <a:t>     find M, R </a:t>
            </a:r>
            <a:r>
              <a:rPr lang="en-US" i="1" dirty="0" smtClean="0"/>
              <a:t>separately</a:t>
            </a:r>
            <a:r>
              <a:rPr lang="en-US" dirty="0" smtClean="0"/>
              <a:t>, </a:t>
            </a:r>
          </a:p>
          <a:p>
            <a:r>
              <a:rPr lang="en-US" dirty="0" smtClean="0"/>
              <a:t>     Useful to constrain </a:t>
            </a:r>
            <a:r>
              <a:rPr lang="en-US" dirty="0" err="1" smtClean="0"/>
              <a:t>EoS</a:t>
            </a:r>
            <a:r>
              <a:rPr lang="en-US" dirty="0" smtClean="0">
                <a:solidFill>
                  <a:srgbClr val="FFB109"/>
                </a:solidFill>
              </a:rPr>
              <a:t>.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However, p-mode frequencies for </a:t>
            </a:r>
          </a:p>
          <a:p>
            <a:r>
              <a:rPr lang="en-US" dirty="0" smtClean="0"/>
              <a:t>     quark/neutron stars are beyond reach </a:t>
            </a:r>
          </a:p>
          <a:p>
            <a:r>
              <a:rPr lang="en-US" dirty="0" smtClean="0"/>
              <a:t>     of current detectors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8328" y="5857184"/>
            <a:ext cx="592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C. Vasquez &amp; P. </a:t>
            </a:r>
            <a:r>
              <a:rPr lang="en-US" dirty="0" err="1" smtClean="0"/>
              <a:t>Jaikumar</a:t>
            </a:r>
            <a:r>
              <a:rPr lang="en-US" dirty="0" smtClean="0"/>
              <a:t>, Phys. Rev. C 96, 065803 (2017)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53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conclusions/discussion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9916" y="1905000"/>
            <a:ext cx="9026382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Non-radial modes of compact stars show sensitivity to EOS, other fluid properties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Approximate scaling relations can be derived for f, p - modes</a:t>
            </a:r>
          </a:p>
          <a:p>
            <a:endParaRPr lang="en-US" dirty="0" smtClean="0"/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Interfacial (</a:t>
            </a:r>
            <a:r>
              <a:rPr lang="en-US" dirty="0" err="1" smtClean="0"/>
              <a:t>i</a:t>
            </a:r>
            <a:r>
              <a:rPr lang="en-US" dirty="0" smtClean="0"/>
              <a:t>-), shear (s-) or stratification (g-) modes can probe phase boundaries/crusts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Mechanism for large amplitude excitations is not known </a:t>
            </a:r>
            <a:endParaRPr lang="en-US" dirty="0" smtClean="0"/>
          </a:p>
          <a:p>
            <a:r>
              <a:rPr lang="en-US" dirty="0" smtClean="0"/>
              <a:t>    (saturation due to bulk and shear viscosity is particularly strong for p-modes)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 Modes of PNS (non-zero T) and post-merger </a:t>
            </a:r>
            <a:r>
              <a:rPr lang="en-US" dirty="0" err="1" smtClean="0"/>
              <a:t>hypermassive</a:t>
            </a:r>
            <a:r>
              <a:rPr lang="en-US" dirty="0" smtClean="0"/>
              <a:t> NS (rotation complicates!)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 Pre-merger NS (tidal forces induce oscillations) =&gt; background is deformed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4343400"/>
            <a:ext cx="8839200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10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47"/>
            <a:ext cx="9161585" cy="688984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" y="762000"/>
            <a:ext cx="1837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bg1"/>
                </a:solidFill>
              </a:rPr>
              <a:t>Thank you!</a:t>
            </a:r>
            <a:endParaRPr lang="en-US" sz="2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39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543"/>
            <a:ext cx="9144000" cy="66075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4572000"/>
            <a:ext cx="7010400" cy="1981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783883" y="261854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neutron_st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857" y="1143000"/>
            <a:ext cx="201114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45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543"/>
            <a:ext cx="9144000" cy="66075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5257800"/>
            <a:ext cx="7010400" cy="12954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783883" y="261854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neutron_st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857" y="1143000"/>
            <a:ext cx="201114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99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543"/>
            <a:ext cx="9144000" cy="66075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5867400"/>
            <a:ext cx="7010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783883" y="261854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neutron_st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857" y="1143000"/>
            <a:ext cx="201114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0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543"/>
            <a:ext cx="9144000" cy="66075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783883" y="261854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neutron_st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857" y="1143000"/>
            <a:ext cx="201114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6" name="Picture 5" descr="quark-star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" y="-171004"/>
            <a:ext cx="9294223" cy="705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7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6172200" cy="457200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Arial" charset="0"/>
                <a:ea typeface="ＭＳ Ｐゴシック" charset="-128"/>
              </a:rPr>
              <a:t>Strange Quark Matter Hypothesis</a:t>
            </a:r>
            <a:endParaRPr lang="en-US" altLang="en-US">
              <a:latin typeface="Arial" charset="0"/>
              <a:ea typeface="ＭＳ Ｐゴシック" charset="-128"/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4876800" y="685800"/>
            <a:ext cx="39973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srgbClr val="FF0000"/>
                </a:solidFill>
              </a:rPr>
              <a:t>Bodmer ‘71, Terezawa ‘79, Witten ‘84</a:t>
            </a:r>
            <a:r>
              <a:rPr lang="en-US" altLang="en-US" sz="1800" smtClean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 flipV="1">
            <a:off x="1295400" y="21336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1295400" y="5638800"/>
            <a:ext cx="647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42" name="Oval 30"/>
          <p:cNvSpPr>
            <a:spLocks noChangeArrowheads="1"/>
          </p:cNvSpPr>
          <p:nvPr/>
        </p:nvSpPr>
        <p:spPr bwMode="auto">
          <a:xfrm>
            <a:off x="6591300" y="1349375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43" name="Oval 31"/>
          <p:cNvSpPr>
            <a:spLocks noChangeArrowheads="1"/>
          </p:cNvSpPr>
          <p:nvPr/>
        </p:nvSpPr>
        <p:spPr bwMode="auto">
          <a:xfrm>
            <a:off x="6743700" y="150177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44" name="Oval 32"/>
          <p:cNvSpPr>
            <a:spLocks noChangeArrowheads="1"/>
          </p:cNvSpPr>
          <p:nvPr/>
        </p:nvSpPr>
        <p:spPr bwMode="auto">
          <a:xfrm>
            <a:off x="6819900" y="127317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45" name="Oval 33"/>
          <p:cNvSpPr>
            <a:spLocks noChangeArrowheads="1"/>
          </p:cNvSpPr>
          <p:nvPr/>
        </p:nvSpPr>
        <p:spPr bwMode="auto">
          <a:xfrm>
            <a:off x="6553200" y="1219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47" name="Oval 35"/>
          <p:cNvSpPr>
            <a:spLocks noChangeArrowheads="1"/>
          </p:cNvSpPr>
          <p:nvPr/>
        </p:nvSpPr>
        <p:spPr bwMode="auto">
          <a:xfrm>
            <a:off x="1066800" y="27432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48" name="Oval 36"/>
          <p:cNvSpPr>
            <a:spLocks noChangeArrowheads="1"/>
          </p:cNvSpPr>
          <p:nvPr/>
        </p:nvSpPr>
        <p:spPr bwMode="auto">
          <a:xfrm>
            <a:off x="1219200" y="28956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49" name="Oval 37"/>
          <p:cNvSpPr>
            <a:spLocks noChangeArrowheads="1"/>
          </p:cNvSpPr>
          <p:nvPr/>
        </p:nvSpPr>
        <p:spPr bwMode="auto">
          <a:xfrm>
            <a:off x="1295400" y="26670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50" name="Oval 38"/>
          <p:cNvSpPr>
            <a:spLocks noChangeArrowheads="1"/>
          </p:cNvSpPr>
          <p:nvPr/>
        </p:nvSpPr>
        <p:spPr bwMode="auto">
          <a:xfrm>
            <a:off x="1028700" y="2613025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51" name="Oval 39"/>
          <p:cNvSpPr>
            <a:spLocks noChangeArrowheads="1"/>
          </p:cNvSpPr>
          <p:nvPr/>
        </p:nvSpPr>
        <p:spPr bwMode="auto">
          <a:xfrm>
            <a:off x="647700" y="4549775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52" name="Oval 40"/>
          <p:cNvSpPr>
            <a:spLocks noChangeArrowheads="1"/>
          </p:cNvSpPr>
          <p:nvPr/>
        </p:nvSpPr>
        <p:spPr bwMode="auto">
          <a:xfrm>
            <a:off x="800100" y="470217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53" name="Oval 41"/>
          <p:cNvSpPr>
            <a:spLocks noChangeArrowheads="1"/>
          </p:cNvSpPr>
          <p:nvPr/>
        </p:nvSpPr>
        <p:spPr bwMode="auto">
          <a:xfrm>
            <a:off x="876300" y="447357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54" name="Oval 42"/>
          <p:cNvSpPr>
            <a:spLocks noChangeArrowheads="1"/>
          </p:cNvSpPr>
          <p:nvPr/>
        </p:nvSpPr>
        <p:spPr bwMode="auto">
          <a:xfrm>
            <a:off x="609600" y="4419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55" name="Oval 43"/>
          <p:cNvSpPr>
            <a:spLocks noChangeArrowheads="1"/>
          </p:cNvSpPr>
          <p:nvPr/>
        </p:nvSpPr>
        <p:spPr bwMode="auto">
          <a:xfrm>
            <a:off x="1181100" y="4397375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56" name="Oval 44"/>
          <p:cNvSpPr>
            <a:spLocks noChangeArrowheads="1"/>
          </p:cNvSpPr>
          <p:nvPr/>
        </p:nvSpPr>
        <p:spPr bwMode="auto">
          <a:xfrm>
            <a:off x="1333500" y="454977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57" name="Oval 45"/>
          <p:cNvSpPr>
            <a:spLocks noChangeArrowheads="1"/>
          </p:cNvSpPr>
          <p:nvPr/>
        </p:nvSpPr>
        <p:spPr bwMode="auto">
          <a:xfrm>
            <a:off x="1371600" y="43434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58" name="Oval 46"/>
          <p:cNvSpPr>
            <a:spLocks noChangeArrowheads="1"/>
          </p:cNvSpPr>
          <p:nvPr/>
        </p:nvSpPr>
        <p:spPr bwMode="auto">
          <a:xfrm>
            <a:off x="1143000" y="4267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59" name="Oval 47"/>
          <p:cNvSpPr>
            <a:spLocks noChangeArrowheads="1"/>
          </p:cNvSpPr>
          <p:nvPr/>
        </p:nvSpPr>
        <p:spPr bwMode="auto">
          <a:xfrm>
            <a:off x="1066800" y="490855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60" name="Oval 48"/>
          <p:cNvSpPr>
            <a:spLocks noChangeArrowheads="1"/>
          </p:cNvSpPr>
          <p:nvPr/>
        </p:nvSpPr>
        <p:spPr bwMode="auto">
          <a:xfrm>
            <a:off x="1219200" y="506095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61" name="Oval 49"/>
          <p:cNvSpPr>
            <a:spLocks noChangeArrowheads="1"/>
          </p:cNvSpPr>
          <p:nvPr/>
        </p:nvSpPr>
        <p:spPr bwMode="auto">
          <a:xfrm>
            <a:off x="1295400" y="483235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62" name="Oval 50"/>
          <p:cNvSpPr>
            <a:spLocks noChangeArrowheads="1"/>
          </p:cNvSpPr>
          <p:nvPr/>
        </p:nvSpPr>
        <p:spPr bwMode="auto">
          <a:xfrm>
            <a:off x="1028700" y="4778375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63" name="Oval 51"/>
          <p:cNvSpPr>
            <a:spLocks noChangeArrowheads="1"/>
          </p:cNvSpPr>
          <p:nvPr/>
        </p:nvSpPr>
        <p:spPr bwMode="auto">
          <a:xfrm>
            <a:off x="1638300" y="4778375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64" name="Oval 52"/>
          <p:cNvSpPr>
            <a:spLocks noChangeArrowheads="1"/>
          </p:cNvSpPr>
          <p:nvPr/>
        </p:nvSpPr>
        <p:spPr bwMode="auto">
          <a:xfrm>
            <a:off x="1790700" y="493077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65" name="Oval 53"/>
          <p:cNvSpPr>
            <a:spLocks noChangeArrowheads="1"/>
          </p:cNvSpPr>
          <p:nvPr/>
        </p:nvSpPr>
        <p:spPr bwMode="auto">
          <a:xfrm>
            <a:off x="1866900" y="470217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66" name="Oval 54"/>
          <p:cNvSpPr>
            <a:spLocks noChangeArrowheads="1"/>
          </p:cNvSpPr>
          <p:nvPr/>
        </p:nvSpPr>
        <p:spPr bwMode="auto">
          <a:xfrm>
            <a:off x="1600200" y="4648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67" name="Oval 55"/>
          <p:cNvSpPr>
            <a:spLocks noChangeArrowheads="1"/>
          </p:cNvSpPr>
          <p:nvPr/>
        </p:nvSpPr>
        <p:spPr bwMode="auto">
          <a:xfrm>
            <a:off x="1714500" y="4244975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68" name="Oval 56"/>
          <p:cNvSpPr>
            <a:spLocks noChangeArrowheads="1"/>
          </p:cNvSpPr>
          <p:nvPr/>
        </p:nvSpPr>
        <p:spPr bwMode="auto">
          <a:xfrm>
            <a:off x="1866900" y="439737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69" name="Oval 57"/>
          <p:cNvSpPr>
            <a:spLocks noChangeArrowheads="1"/>
          </p:cNvSpPr>
          <p:nvPr/>
        </p:nvSpPr>
        <p:spPr bwMode="auto">
          <a:xfrm>
            <a:off x="1943100" y="416877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70" name="Oval 58"/>
          <p:cNvSpPr>
            <a:spLocks noChangeArrowheads="1"/>
          </p:cNvSpPr>
          <p:nvPr/>
        </p:nvSpPr>
        <p:spPr bwMode="auto">
          <a:xfrm>
            <a:off x="1676400" y="4114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71" name="Oval 59"/>
          <p:cNvSpPr>
            <a:spLocks noChangeArrowheads="1"/>
          </p:cNvSpPr>
          <p:nvPr/>
        </p:nvSpPr>
        <p:spPr bwMode="auto">
          <a:xfrm>
            <a:off x="800100" y="4016375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72" name="Oval 60"/>
          <p:cNvSpPr>
            <a:spLocks noChangeArrowheads="1"/>
          </p:cNvSpPr>
          <p:nvPr/>
        </p:nvSpPr>
        <p:spPr bwMode="auto">
          <a:xfrm>
            <a:off x="952500" y="416877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73" name="Oval 61"/>
          <p:cNvSpPr>
            <a:spLocks noChangeArrowheads="1"/>
          </p:cNvSpPr>
          <p:nvPr/>
        </p:nvSpPr>
        <p:spPr bwMode="auto">
          <a:xfrm>
            <a:off x="1028700" y="394017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74" name="Oval 62"/>
          <p:cNvSpPr>
            <a:spLocks noChangeArrowheads="1"/>
          </p:cNvSpPr>
          <p:nvPr/>
        </p:nvSpPr>
        <p:spPr bwMode="auto">
          <a:xfrm>
            <a:off x="762000" y="3886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75" name="Oval 63"/>
          <p:cNvSpPr>
            <a:spLocks noChangeArrowheads="1"/>
          </p:cNvSpPr>
          <p:nvPr/>
        </p:nvSpPr>
        <p:spPr bwMode="auto">
          <a:xfrm>
            <a:off x="1333500" y="3863975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76" name="Oval 64"/>
          <p:cNvSpPr>
            <a:spLocks noChangeArrowheads="1"/>
          </p:cNvSpPr>
          <p:nvPr/>
        </p:nvSpPr>
        <p:spPr bwMode="auto">
          <a:xfrm>
            <a:off x="1485900" y="401637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77" name="Oval 65"/>
          <p:cNvSpPr>
            <a:spLocks noChangeArrowheads="1"/>
          </p:cNvSpPr>
          <p:nvPr/>
        </p:nvSpPr>
        <p:spPr bwMode="auto">
          <a:xfrm>
            <a:off x="1524000" y="38100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78" name="Oval 66"/>
          <p:cNvSpPr>
            <a:spLocks noChangeArrowheads="1"/>
          </p:cNvSpPr>
          <p:nvPr/>
        </p:nvSpPr>
        <p:spPr bwMode="auto">
          <a:xfrm>
            <a:off x="1295400" y="3733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79" name="Oval 67"/>
          <p:cNvSpPr>
            <a:spLocks noChangeArrowheads="1"/>
          </p:cNvSpPr>
          <p:nvPr/>
        </p:nvSpPr>
        <p:spPr bwMode="auto">
          <a:xfrm>
            <a:off x="571500" y="3635375"/>
            <a:ext cx="1600200" cy="1752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09" name="Oval 97"/>
          <p:cNvSpPr>
            <a:spLocks noChangeArrowheads="1"/>
          </p:cNvSpPr>
          <p:nvPr/>
        </p:nvSpPr>
        <p:spPr bwMode="auto">
          <a:xfrm>
            <a:off x="1600200" y="23622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10" name="Oval 98"/>
          <p:cNvSpPr>
            <a:spLocks noChangeArrowheads="1"/>
          </p:cNvSpPr>
          <p:nvPr/>
        </p:nvSpPr>
        <p:spPr bwMode="auto">
          <a:xfrm>
            <a:off x="1752600" y="25146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11" name="Oval 99"/>
          <p:cNvSpPr>
            <a:spLocks noChangeArrowheads="1"/>
          </p:cNvSpPr>
          <p:nvPr/>
        </p:nvSpPr>
        <p:spPr bwMode="auto">
          <a:xfrm>
            <a:off x="1828800" y="22860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12" name="Oval 100"/>
          <p:cNvSpPr>
            <a:spLocks noChangeArrowheads="1"/>
          </p:cNvSpPr>
          <p:nvPr/>
        </p:nvSpPr>
        <p:spPr bwMode="auto">
          <a:xfrm>
            <a:off x="1562100" y="2232025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13" name="Oval 101"/>
          <p:cNvSpPr>
            <a:spLocks noChangeArrowheads="1"/>
          </p:cNvSpPr>
          <p:nvPr/>
        </p:nvSpPr>
        <p:spPr bwMode="auto">
          <a:xfrm>
            <a:off x="2133600" y="22098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14" name="Oval 102"/>
          <p:cNvSpPr>
            <a:spLocks noChangeArrowheads="1"/>
          </p:cNvSpPr>
          <p:nvPr/>
        </p:nvSpPr>
        <p:spPr bwMode="auto">
          <a:xfrm>
            <a:off x="2286000" y="2362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15" name="Oval 103"/>
          <p:cNvSpPr>
            <a:spLocks noChangeArrowheads="1"/>
          </p:cNvSpPr>
          <p:nvPr/>
        </p:nvSpPr>
        <p:spPr bwMode="auto">
          <a:xfrm>
            <a:off x="2362200" y="21336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16" name="Oval 104"/>
          <p:cNvSpPr>
            <a:spLocks noChangeArrowheads="1"/>
          </p:cNvSpPr>
          <p:nvPr/>
        </p:nvSpPr>
        <p:spPr bwMode="auto">
          <a:xfrm>
            <a:off x="2095500" y="2079625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17" name="Oval 105"/>
          <p:cNvSpPr>
            <a:spLocks noChangeArrowheads="1"/>
          </p:cNvSpPr>
          <p:nvPr/>
        </p:nvSpPr>
        <p:spPr bwMode="auto">
          <a:xfrm>
            <a:off x="2019300" y="2720975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18" name="Oval 106"/>
          <p:cNvSpPr>
            <a:spLocks noChangeArrowheads="1"/>
          </p:cNvSpPr>
          <p:nvPr/>
        </p:nvSpPr>
        <p:spPr bwMode="auto">
          <a:xfrm>
            <a:off x="2171700" y="287337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19" name="Oval 107"/>
          <p:cNvSpPr>
            <a:spLocks noChangeArrowheads="1"/>
          </p:cNvSpPr>
          <p:nvPr/>
        </p:nvSpPr>
        <p:spPr bwMode="auto">
          <a:xfrm>
            <a:off x="2247900" y="264477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20" name="Oval 108"/>
          <p:cNvSpPr>
            <a:spLocks noChangeArrowheads="1"/>
          </p:cNvSpPr>
          <p:nvPr/>
        </p:nvSpPr>
        <p:spPr bwMode="auto">
          <a:xfrm>
            <a:off x="1981200" y="2590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21" name="Oval 109"/>
          <p:cNvSpPr>
            <a:spLocks noChangeArrowheads="1"/>
          </p:cNvSpPr>
          <p:nvPr/>
        </p:nvSpPr>
        <p:spPr bwMode="auto">
          <a:xfrm>
            <a:off x="2590800" y="25908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22" name="Oval 110"/>
          <p:cNvSpPr>
            <a:spLocks noChangeArrowheads="1"/>
          </p:cNvSpPr>
          <p:nvPr/>
        </p:nvSpPr>
        <p:spPr bwMode="auto">
          <a:xfrm>
            <a:off x="2743200" y="27432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23" name="Oval 111"/>
          <p:cNvSpPr>
            <a:spLocks noChangeArrowheads="1"/>
          </p:cNvSpPr>
          <p:nvPr/>
        </p:nvSpPr>
        <p:spPr bwMode="auto">
          <a:xfrm>
            <a:off x="2819400" y="25146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24" name="Oval 112"/>
          <p:cNvSpPr>
            <a:spLocks noChangeArrowheads="1"/>
          </p:cNvSpPr>
          <p:nvPr/>
        </p:nvSpPr>
        <p:spPr bwMode="auto">
          <a:xfrm>
            <a:off x="2552700" y="2460625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25" name="Oval 113"/>
          <p:cNvSpPr>
            <a:spLocks noChangeArrowheads="1"/>
          </p:cNvSpPr>
          <p:nvPr/>
        </p:nvSpPr>
        <p:spPr bwMode="auto">
          <a:xfrm>
            <a:off x="2667000" y="20574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26" name="Oval 114"/>
          <p:cNvSpPr>
            <a:spLocks noChangeArrowheads="1"/>
          </p:cNvSpPr>
          <p:nvPr/>
        </p:nvSpPr>
        <p:spPr bwMode="auto">
          <a:xfrm>
            <a:off x="2819400" y="22098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27" name="Oval 115"/>
          <p:cNvSpPr>
            <a:spLocks noChangeArrowheads="1"/>
          </p:cNvSpPr>
          <p:nvPr/>
        </p:nvSpPr>
        <p:spPr bwMode="auto">
          <a:xfrm>
            <a:off x="2895600" y="19812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28" name="Oval 116"/>
          <p:cNvSpPr>
            <a:spLocks noChangeArrowheads="1"/>
          </p:cNvSpPr>
          <p:nvPr/>
        </p:nvSpPr>
        <p:spPr bwMode="auto">
          <a:xfrm>
            <a:off x="2628900" y="1927225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29" name="Oval 117"/>
          <p:cNvSpPr>
            <a:spLocks noChangeArrowheads="1"/>
          </p:cNvSpPr>
          <p:nvPr/>
        </p:nvSpPr>
        <p:spPr bwMode="auto">
          <a:xfrm>
            <a:off x="1752600" y="18288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30" name="Oval 118"/>
          <p:cNvSpPr>
            <a:spLocks noChangeArrowheads="1"/>
          </p:cNvSpPr>
          <p:nvPr/>
        </p:nvSpPr>
        <p:spPr bwMode="auto">
          <a:xfrm>
            <a:off x="1905000" y="19812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31" name="Oval 119"/>
          <p:cNvSpPr>
            <a:spLocks noChangeArrowheads="1"/>
          </p:cNvSpPr>
          <p:nvPr/>
        </p:nvSpPr>
        <p:spPr bwMode="auto">
          <a:xfrm>
            <a:off x="1981200" y="17526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32" name="Oval 120"/>
          <p:cNvSpPr>
            <a:spLocks noChangeArrowheads="1"/>
          </p:cNvSpPr>
          <p:nvPr/>
        </p:nvSpPr>
        <p:spPr bwMode="auto">
          <a:xfrm>
            <a:off x="1714500" y="1698625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33" name="Oval 121"/>
          <p:cNvSpPr>
            <a:spLocks noChangeArrowheads="1"/>
          </p:cNvSpPr>
          <p:nvPr/>
        </p:nvSpPr>
        <p:spPr bwMode="auto">
          <a:xfrm>
            <a:off x="2286000" y="16764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34" name="Oval 122"/>
          <p:cNvSpPr>
            <a:spLocks noChangeArrowheads="1"/>
          </p:cNvSpPr>
          <p:nvPr/>
        </p:nvSpPr>
        <p:spPr bwMode="auto">
          <a:xfrm>
            <a:off x="2438400" y="18288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35" name="Oval 123"/>
          <p:cNvSpPr>
            <a:spLocks noChangeArrowheads="1"/>
          </p:cNvSpPr>
          <p:nvPr/>
        </p:nvSpPr>
        <p:spPr bwMode="auto">
          <a:xfrm>
            <a:off x="2514600" y="16002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36" name="Oval 124"/>
          <p:cNvSpPr>
            <a:spLocks noChangeArrowheads="1"/>
          </p:cNvSpPr>
          <p:nvPr/>
        </p:nvSpPr>
        <p:spPr bwMode="auto">
          <a:xfrm>
            <a:off x="2247900" y="1546225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37" name="Oval 125"/>
          <p:cNvSpPr>
            <a:spLocks noChangeArrowheads="1"/>
          </p:cNvSpPr>
          <p:nvPr/>
        </p:nvSpPr>
        <p:spPr bwMode="auto">
          <a:xfrm>
            <a:off x="1524000" y="1447800"/>
            <a:ext cx="1600200" cy="1752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38" name="Oval 126"/>
          <p:cNvSpPr>
            <a:spLocks noChangeArrowheads="1"/>
          </p:cNvSpPr>
          <p:nvPr/>
        </p:nvSpPr>
        <p:spPr bwMode="auto">
          <a:xfrm>
            <a:off x="5029200" y="4800600"/>
            <a:ext cx="1600200" cy="1752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39" name="Oval 127"/>
          <p:cNvSpPr>
            <a:spLocks noChangeArrowheads="1"/>
          </p:cNvSpPr>
          <p:nvPr/>
        </p:nvSpPr>
        <p:spPr bwMode="auto">
          <a:xfrm>
            <a:off x="5638800" y="48768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40" name="Oval 128"/>
          <p:cNvSpPr>
            <a:spLocks noChangeArrowheads="1"/>
          </p:cNvSpPr>
          <p:nvPr/>
        </p:nvSpPr>
        <p:spPr bwMode="auto">
          <a:xfrm>
            <a:off x="6172200" y="50292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41" name="Oval 129"/>
          <p:cNvSpPr>
            <a:spLocks noChangeArrowheads="1"/>
          </p:cNvSpPr>
          <p:nvPr/>
        </p:nvSpPr>
        <p:spPr bwMode="auto">
          <a:xfrm>
            <a:off x="6019800" y="60960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42" name="Oval 130"/>
          <p:cNvSpPr>
            <a:spLocks noChangeArrowheads="1"/>
          </p:cNvSpPr>
          <p:nvPr/>
        </p:nvSpPr>
        <p:spPr bwMode="auto">
          <a:xfrm>
            <a:off x="5562600" y="52578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43" name="Oval 131"/>
          <p:cNvSpPr>
            <a:spLocks noChangeArrowheads="1"/>
          </p:cNvSpPr>
          <p:nvPr/>
        </p:nvSpPr>
        <p:spPr bwMode="auto">
          <a:xfrm>
            <a:off x="5486400" y="60198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44" name="Oval 132"/>
          <p:cNvSpPr>
            <a:spLocks noChangeArrowheads="1"/>
          </p:cNvSpPr>
          <p:nvPr/>
        </p:nvSpPr>
        <p:spPr bwMode="auto">
          <a:xfrm>
            <a:off x="5943600" y="55626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45" name="Oval 133"/>
          <p:cNvSpPr>
            <a:spLocks noChangeArrowheads="1"/>
          </p:cNvSpPr>
          <p:nvPr/>
        </p:nvSpPr>
        <p:spPr bwMode="auto">
          <a:xfrm>
            <a:off x="5943600" y="4953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46" name="Oval 134"/>
          <p:cNvSpPr>
            <a:spLocks noChangeArrowheads="1"/>
          </p:cNvSpPr>
          <p:nvPr/>
        </p:nvSpPr>
        <p:spPr bwMode="auto">
          <a:xfrm>
            <a:off x="5562600" y="5486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47" name="Oval 135"/>
          <p:cNvSpPr>
            <a:spLocks noChangeArrowheads="1"/>
          </p:cNvSpPr>
          <p:nvPr/>
        </p:nvSpPr>
        <p:spPr bwMode="auto">
          <a:xfrm>
            <a:off x="6400800" y="5562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48" name="Oval 136"/>
          <p:cNvSpPr>
            <a:spLocks noChangeArrowheads="1"/>
          </p:cNvSpPr>
          <p:nvPr/>
        </p:nvSpPr>
        <p:spPr bwMode="auto">
          <a:xfrm>
            <a:off x="5943600" y="6248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49" name="Oval 137"/>
          <p:cNvSpPr>
            <a:spLocks noChangeArrowheads="1"/>
          </p:cNvSpPr>
          <p:nvPr/>
        </p:nvSpPr>
        <p:spPr bwMode="auto">
          <a:xfrm>
            <a:off x="6019800" y="5867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50" name="Oval 138"/>
          <p:cNvSpPr>
            <a:spLocks noChangeArrowheads="1"/>
          </p:cNvSpPr>
          <p:nvPr/>
        </p:nvSpPr>
        <p:spPr bwMode="auto">
          <a:xfrm>
            <a:off x="5791200" y="6019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51" name="Oval 139"/>
          <p:cNvSpPr>
            <a:spLocks noChangeArrowheads="1"/>
          </p:cNvSpPr>
          <p:nvPr/>
        </p:nvSpPr>
        <p:spPr bwMode="auto">
          <a:xfrm>
            <a:off x="5181600" y="5791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52" name="Oval 140"/>
          <p:cNvSpPr>
            <a:spLocks noChangeArrowheads="1"/>
          </p:cNvSpPr>
          <p:nvPr/>
        </p:nvSpPr>
        <p:spPr bwMode="auto">
          <a:xfrm>
            <a:off x="5562600" y="57150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53" name="Oval 141"/>
          <p:cNvSpPr>
            <a:spLocks noChangeArrowheads="1"/>
          </p:cNvSpPr>
          <p:nvPr/>
        </p:nvSpPr>
        <p:spPr bwMode="auto">
          <a:xfrm>
            <a:off x="5334000" y="54864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54" name="Oval 142"/>
          <p:cNvSpPr>
            <a:spLocks noChangeArrowheads="1"/>
          </p:cNvSpPr>
          <p:nvPr/>
        </p:nvSpPr>
        <p:spPr bwMode="auto">
          <a:xfrm>
            <a:off x="5486400" y="50292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55" name="Oval 143"/>
          <p:cNvSpPr>
            <a:spLocks noChangeArrowheads="1"/>
          </p:cNvSpPr>
          <p:nvPr/>
        </p:nvSpPr>
        <p:spPr bwMode="auto">
          <a:xfrm>
            <a:off x="5791200" y="57150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56" name="Oval 144"/>
          <p:cNvSpPr>
            <a:spLocks noChangeArrowheads="1"/>
          </p:cNvSpPr>
          <p:nvPr/>
        </p:nvSpPr>
        <p:spPr bwMode="auto">
          <a:xfrm>
            <a:off x="5715000" y="63246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57" name="Oval 145"/>
          <p:cNvSpPr>
            <a:spLocks noChangeArrowheads="1"/>
          </p:cNvSpPr>
          <p:nvPr/>
        </p:nvSpPr>
        <p:spPr bwMode="auto">
          <a:xfrm>
            <a:off x="6248400" y="58674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58" name="Oval 146"/>
          <p:cNvSpPr>
            <a:spLocks noChangeArrowheads="1"/>
          </p:cNvSpPr>
          <p:nvPr/>
        </p:nvSpPr>
        <p:spPr bwMode="auto">
          <a:xfrm>
            <a:off x="5867400" y="54102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59" name="Oval 147"/>
          <p:cNvSpPr>
            <a:spLocks noChangeArrowheads="1"/>
          </p:cNvSpPr>
          <p:nvPr/>
        </p:nvSpPr>
        <p:spPr bwMode="auto">
          <a:xfrm>
            <a:off x="5257800" y="5105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60" name="Oval 148"/>
          <p:cNvSpPr>
            <a:spLocks noChangeArrowheads="1"/>
          </p:cNvSpPr>
          <p:nvPr/>
        </p:nvSpPr>
        <p:spPr bwMode="auto">
          <a:xfrm>
            <a:off x="5486400" y="6248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61" name="Oval 149"/>
          <p:cNvSpPr>
            <a:spLocks noChangeArrowheads="1"/>
          </p:cNvSpPr>
          <p:nvPr/>
        </p:nvSpPr>
        <p:spPr bwMode="auto">
          <a:xfrm>
            <a:off x="5791200" y="51054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62" name="Oval 150"/>
          <p:cNvSpPr>
            <a:spLocks noChangeArrowheads="1"/>
          </p:cNvSpPr>
          <p:nvPr/>
        </p:nvSpPr>
        <p:spPr bwMode="auto">
          <a:xfrm>
            <a:off x="6172200" y="55626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63" name="Oval 151"/>
          <p:cNvSpPr>
            <a:spLocks noChangeArrowheads="1"/>
          </p:cNvSpPr>
          <p:nvPr/>
        </p:nvSpPr>
        <p:spPr bwMode="auto">
          <a:xfrm>
            <a:off x="5105400" y="54102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64" name="Oval 152"/>
          <p:cNvSpPr>
            <a:spLocks noChangeArrowheads="1"/>
          </p:cNvSpPr>
          <p:nvPr/>
        </p:nvSpPr>
        <p:spPr bwMode="auto">
          <a:xfrm>
            <a:off x="5257800" y="60198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65" name="Oval 153"/>
          <p:cNvSpPr>
            <a:spLocks noChangeArrowheads="1"/>
          </p:cNvSpPr>
          <p:nvPr/>
        </p:nvSpPr>
        <p:spPr bwMode="auto">
          <a:xfrm>
            <a:off x="6096000" y="52578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66" name="Oval 154"/>
          <p:cNvSpPr>
            <a:spLocks noChangeArrowheads="1"/>
          </p:cNvSpPr>
          <p:nvPr/>
        </p:nvSpPr>
        <p:spPr bwMode="auto">
          <a:xfrm>
            <a:off x="6248400" y="60960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67" name="Oval 155"/>
          <p:cNvSpPr>
            <a:spLocks noChangeArrowheads="1"/>
          </p:cNvSpPr>
          <p:nvPr/>
        </p:nvSpPr>
        <p:spPr bwMode="auto">
          <a:xfrm>
            <a:off x="6324600" y="53340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68" name="Text Box 156"/>
          <p:cNvSpPr txBox="1">
            <a:spLocks noChangeArrowheads="1"/>
          </p:cNvSpPr>
          <p:nvPr/>
        </p:nvSpPr>
        <p:spPr bwMode="auto">
          <a:xfrm>
            <a:off x="685800" y="3124200"/>
            <a:ext cx="1273175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  nucleon</a:t>
            </a:r>
          </a:p>
        </p:txBody>
      </p:sp>
      <p:sp>
        <p:nvSpPr>
          <p:cNvPr id="39069" name="Text Box 157"/>
          <p:cNvSpPr txBox="1">
            <a:spLocks noChangeArrowheads="1"/>
          </p:cNvSpPr>
          <p:nvPr/>
        </p:nvSpPr>
        <p:spPr bwMode="auto">
          <a:xfrm>
            <a:off x="6096000" y="1752600"/>
            <a:ext cx="1524000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    hyperon</a:t>
            </a:r>
          </a:p>
        </p:txBody>
      </p:sp>
      <p:sp>
        <p:nvSpPr>
          <p:cNvPr id="39070" name="Text Box 158"/>
          <p:cNvSpPr txBox="1">
            <a:spLocks noChangeArrowheads="1"/>
          </p:cNvSpPr>
          <p:nvPr/>
        </p:nvSpPr>
        <p:spPr bwMode="auto">
          <a:xfrm>
            <a:off x="3124200" y="2514600"/>
            <a:ext cx="1592263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Hyper nuclei</a:t>
            </a:r>
          </a:p>
        </p:txBody>
      </p:sp>
      <p:sp>
        <p:nvSpPr>
          <p:cNvPr id="39071" name="Text Box 159"/>
          <p:cNvSpPr txBox="1">
            <a:spLocks noChangeArrowheads="1"/>
          </p:cNvSpPr>
          <p:nvPr/>
        </p:nvSpPr>
        <p:spPr bwMode="auto">
          <a:xfrm>
            <a:off x="0" y="5410200"/>
            <a:ext cx="1273175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Fe nuclei</a:t>
            </a:r>
          </a:p>
        </p:txBody>
      </p:sp>
      <p:sp>
        <p:nvSpPr>
          <p:cNvPr id="39072" name="Text Box 160"/>
          <p:cNvSpPr txBox="1">
            <a:spLocks noChangeArrowheads="1"/>
          </p:cNvSpPr>
          <p:nvPr/>
        </p:nvSpPr>
        <p:spPr bwMode="auto">
          <a:xfrm>
            <a:off x="6705600" y="5715000"/>
            <a:ext cx="1273175" cy="6461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Strange Nugget</a:t>
            </a:r>
          </a:p>
        </p:txBody>
      </p:sp>
      <p:sp>
        <p:nvSpPr>
          <p:cNvPr id="39073" name="Text Box 161"/>
          <p:cNvSpPr txBox="1">
            <a:spLocks noChangeArrowheads="1"/>
          </p:cNvSpPr>
          <p:nvPr/>
        </p:nvSpPr>
        <p:spPr bwMode="auto">
          <a:xfrm>
            <a:off x="250825" y="2636838"/>
            <a:ext cx="13287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C0504D"/>
                </a:solidFill>
                <a:latin typeface="Arial" charset="0"/>
                <a:ea typeface="ＭＳ Ｐゴシック" charset="0"/>
                <a:cs typeface="ＭＳ Ｐゴシック" charset="0"/>
              </a:rPr>
              <a:t>939</a:t>
            </a:r>
            <a:endParaRPr lang="en-US" sz="2000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074" name="Text Box 162"/>
          <p:cNvSpPr txBox="1">
            <a:spLocks noChangeArrowheads="1"/>
          </p:cNvSpPr>
          <p:nvPr/>
        </p:nvSpPr>
        <p:spPr bwMode="auto">
          <a:xfrm>
            <a:off x="3352800" y="5943600"/>
            <a:ext cx="1371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>
                <a:solidFill>
                  <a:srgbClr val="C0504D"/>
                </a:solidFill>
                <a:latin typeface="Arial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3200" baseline="-25000">
                <a:solidFill>
                  <a:srgbClr val="C0504D"/>
                </a:solidFill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en-US" sz="3200">
                <a:solidFill>
                  <a:srgbClr val="C0504D"/>
                </a:solidFill>
                <a:latin typeface="Arial" charset="0"/>
                <a:ea typeface="ＭＳ Ｐゴシック" charset="0"/>
                <a:cs typeface="ＭＳ Ｐゴシック" charset="0"/>
              </a:rPr>
              <a:t>/n</a:t>
            </a:r>
            <a:r>
              <a:rPr lang="en-US" sz="3200" baseline="-25000">
                <a:solidFill>
                  <a:srgbClr val="C0504D"/>
                </a:solidFill>
                <a:latin typeface="Arial" charset="0"/>
                <a:ea typeface="ＭＳ Ｐゴシック" charset="0"/>
                <a:cs typeface="ＭＳ Ｐゴシック" charset="0"/>
              </a:rPr>
              <a:t>B</a:t>
            </a:r>
            <a:endParaRPr lang="en-US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828" name="TextBox 1"/>
          <p:cNvSpPr txBox="1">
            <a:spLocks noChangeArrowheads="1"/>
          </p:cNvSpPr>
          <p:nvPr/>
        </p:nvSpPr>
        <p:spPr bwMode="auto">
          <a:xfrm>
            <a:off x="250825" y="1125538"/>
            <a:ext cx="151288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C0504D"/>
                </a:solidFill>
              </a:rPr>
              <a:t> E/A </a:t>
            </a:r>
            <a:r>
              <a:rPr lang="en-US" altLang="en-US" sz="2000" smtClean="0">
                <a:solidFill>
                  <a:srgbClr val="C0504D"/>
                </a:solidFill>
              </a:rPr>
              <a:t>(MeV/n)</a:t>
            </a:r>
            <a:endParaRPr lang="en-US" altLang="en-US" sz="2000" smtClean="0">
              <a:solidFill>
                <a:prstClr val="black"/>
              </a:solidFill>
            </a:endParaRPr>
          </a:p>
        </p:txBody>
      </p:sp>
      <p:sp>
        <p:nvSpPr>
          <p:cNvPr id="110" name="Text Box 161"/>
          <p:cNvSpPr txBox="1">
            <a:spLocks noChangeArrowheads="1"/>
          </p:cNvSpPr>
          <p:nvPr/>
        </p:nvSpPr>
        <p:spPr bwMode="auto">
          <a:xfrm>
            <a:off x="0" y="4941888"/>
            <a:ext cx="13271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C0504D"/>
                </a:solidFill>
                <a:latin typeface="Arial" charset="0"/>
                <a:ea typeface="ＭＳ Ｐゴシック" charset="0"/>
                <a:cs typeface="ＭＳ Ｐゴシック" charset="0"/>
              </a:rPr>
              <a:t>~ 930</a:t>
            </a:r>
            <a:endParaRPr lang="en-US" sz="2000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1" name="Text Box 161"/>
          <p:cNvSpPr txBox="1">
            <a:spLocks noChangeArrowheads="1"/>
          </p:cNvSpPr>
          <p:nvPr/>
        </p:nvSpPr>
        <p:spPr bwMode="auto">
          <a:xfrm>
            <a:off x="6804025" y="5157788"/>
            <a:ext cx="16557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C0504D"/>
                </a:solidFill>
                <a:latin typeface="Arial" charset="0"/>
                <a:ea typeface="ＭＳ Ｐゴシック" charset="0"/>
                <a:cs typeface="ＭＳ Ｐゴシック" charset="0"/>
              </a:rPr>
              <a:t>~ (900-920)</a:t>
            </a:r>
            <a:endParaRPr lang="en-US" sz="2000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2" name="Text Box 161"/>
          <p:cNvSpPr txBox="1">
            <a:spLocks noChangeArrowheads="1"/>
          </p:cNvSpPr>
          <p:nvPr/>
        </p:nvSpPr>
        <p:spPr bwMode="auto">
          <a:xfrm>
            <a:off x="7785100" y="1773238"/>
            <a:ext cx="13287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smtClean="0">
                <a:solidFill>
                  <a:srgbClr val="C0504D"/>
                </a:solidFill>
              </a:rPr>
              <a:t>Λ~1115</a:t>
            </a:r>
            <a:endParaRPr lang="en-US" altLang="en-US" sz="2000" smtClean="0">
              <a:solidFill>
                <a:prstClr val="black"/>
              </a:solidFill>
            </a:endParaRPr>
          </a:p>
        </p:txBody>
      </p:sp>
      <p:sp>
        <p:nvSpPr>
          <p:cNvPr id="113" name="Text Box 161"/>
          <p:cNvSpPr txBox="1">
            <a:spLocks noChangeArrowheads="1"/>
          </p:cNvSpPr>
          <p:nvPr/>
        </p:nvSpPr>
        <p:spPr bwMode="auto">
          <a:xfrm>
            <a:off x="5076825" y="2492375"/>
            <a:ext cx="16557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aseline="30000" smtClean="0">
                <a:solidFill>
                  <a:srgbClr val="C0504D"/>
                </a:solidFill>
              </a:rPr>
              <a:t>41</a:t>
            </a:r>
            <a:r>
              <a:rPr lang="en-US" altLang="en-US" sz="2000" smtClean="0">
                <a:solidFill>
                  <a:srgbClr val="C0504D"/>
                </a:solidFill>
              </a:rPr>
              <a:t>Ca</a:t>
            </a:r>
            <a:r>
              <a:rPr lang="en-US" altLang="en-US" sz="2000" baseline="-25000" smtClean="0">
                <a:solidFill>
                  <a:srgbClr val="C0504D"/>
                </a:solidFill>
              </a:rPr>
              <a:t>Λ</a:t>
            </a:r>
            <a:r>
              <a:rPr lang="en-US" altLang="en-US" sz="2000" smtClean="0">
                <a:solidFill>
                  <a:srgbClr val="C0504D"/>
                </a:solidFill>
              </a:rPr>
              <a:t> ~ 958</a:t>
            </a:r>
            <a:endParaRPr lang="en-US" altLang="en-US" sz="20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50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PT Serif" charset="0"/>
                <a:ea typeface="PT Serif" charset="0"/>
                <a:cs typeface="PT Serif" charset="0"/>
              </a:rPr>
              <a:t>Equations of State</a:t>
            </a:r>
            <a:endParaRPr lang="en-US" dirty="0">
              <a:solidFill>
                <a:schemeClr val="bg1"/>
              </a:solidFill>
              <a:latin typeface="PT Serif" charset="0"/>
              <a:ea typeface="PT Serif" charset="0"/>
              <a:cs typeface="PT Serif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22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8100" y="1419766"/>
            <a:ext cx="3848100" cy="2771234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solidFill>
                <a:schemeClr val="accent4"/>
              </a:solidFill>
              <a:latin typeface="PT Serif" charset="0"/>
              <a:ea typeface="PT Serif" charset="0"/>
              <a:cs typeface="PT Serif" charset="0"/>
            </a:endParaRPr>
          </a:p>
          <a:p>
            <a:r>
              <a:rPr lang="en-US" sz="1600" dirty="0" smtClean="0">
                <a:solidFill>
                  <a:srgbClr val="C00000"/>
                </a:solidFill>
                <a:latin typeface="PT Serif" charset="0"/>
                <a:ea typeface="PT Serif" charset="0"/>
                <a:cs typeface="PT Serif" charset="0"/>
              </a:rPr>
              <a:t>Time needed for a fraction of energy to transform to gravitational radiation.</a:t>
            </a:r>
            <a:endParaRPr lang="en-US" sz="1600" i="1" dirty="0" smtClean="0">
              <a:solidFill>
                <a:schemeClr val="bg1"/>
              </a:solidFill>
              <a:latin typeface="PT Serif" charset="0"/>
              <a:ea typeface="PT Serif" charset="0"/>
              <a:cs typeface="PT Serif" charset="0"/>
            </a:endParaRPr>
          </a:p>
          <a:p>
            <a:r>
              <a:rPr lang="en-US" sz="1600" i="1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p</a:t>
            </a:r>
            <a:r>
              <a:rPr lang="en-US" sz="1600" dirty="0" smtClean="0">
                <a:solidFill>
                  <a:schemeClr val="tx1"/>
                </a:solidFill>
                <a:latin typeface="PT Serif" charset="0"/>
                <a:ea typeface="PT Serif" charset="0"/>
                <a:cs typeface="PT Serif" charset="0"/>
              </a:rPr>
              <a:t>- modes are associated with the local sound speed</a:t>
            </a:r>
            <a:endParaRPr lang="en-US" sz="1600" dirty="0" smtClean="0">
              <a:solidFill>
                <a:schemeClr val="bg1"/>
              </a:solidFill>
              <a:latin typeface="PT Serif" charset="0"/>
              <a:ea typeface="PT Serif" charset="0"/>
              <a:cs typeface="PT Serif" charset="0"/>
            </a:endParaRPr>
          </a:p>
          <a:p>
            <a:endParaRPr lang="en-US" dirty="0"/>
          </a:p>
        </p:txBody>
      </p:sp>
      <p:pic>
        <p:nvPicPr>
          <p:cNvPr id="6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897" y="3139306"/>
            <a:ext cx="3279303" cy="28965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127907"/>
            <a:ext cx="3362325" cy="28965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33099"/>
            <a:ext cx="2981325" cy="289659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relations : p-mode damping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04812" y="6047302"/>
            <a:ext cx="2754149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QCD Interaction Parameter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2736" y="6046678"/>
            <a:ext cx="1480984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Bag Constant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15551" y="6046678"/>
            <a:ext cx="2104562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bg1"/>
                </a:solidFill>
                <a:latin typeface="PT Serif Caption" charset="0"/>
                <a:ea typeface="PT Serif Caption" charset="0"/>
                <a:cs typeface="PT Serif Caption" charset="0"/>
              </a:rPr>
              <a:t>Strange Quark Mass</a:t>
            </a:r>
            <a:endParaRPr lang="en-US" sz="1400" dirty="0">
              <a:solidFill>
                <a:schemeClr val="bg1"/>
              </a:solidFill>
              <a:latin typeface="PT Serif Caption" charset="0"/>
              <a:ea typeface="PT Serif Caption" charset="0"/>
              <a:cs typeface="PT Serif Caption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1600" y="2166440"/>
            <a:ext cx="2286232" cy="27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63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Polar modes of compact stars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657290" y="2744427"/>
            <a:ext cx="2348346" cy="21589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 rot="1930466">
            <a:off x="1693116" y="3960343"/>
            <a:ext cx="1178885" cy="294384"/>
          </a:xfrm>
          <a:custGeom>
            <a:avLst/>
            <a:gdLst>
              <a:gd name="connsiteX0" fmla="*/ 0 w 1201661"/>
              <a:gd name="connsiteY0" fmla="*/ 262871 h 294384"/>
              <a:gd name="connsiteX1" fmla="*/ 83127 w 1201661"/>
              <a:gd name="connsiteY1" fmla="*/ 138180 h 294384"/>
              <a:gd name="connsiteX2" fmla="*/ 394854 w 1201661"/>
              <a:gd name="connsiteY2" fmla="*/ 294044 h 294384"/>
              <a:gd name="connsiteX3" fmla="*/ 498763 w 1201661"/>
              <a:gd name="connsiteY3" fmla="*/ 86225 h 294384"/>
              <a:gd name="connsiteX4" fmla="*/ 789709 w 1201661"/>
              <a:gd name="connsiteY4" fmla="*/ 210916 h 294384"/>
              <a:gd name="connsiteX5" fmla="*/ 945572 w 1201661"/>
              <a:gd name="connsiteY5" fmla="*/ 3098 h 294384"/>
              <a:gd name="connsiteX6" fmla="*/ 1194954 w 1201661"/>
              <a:gd name="connsiteY6" fmla="*/ 86225 h 294384"/>
              <a:gd name="connsiteX7" fmla="*/ 1174172 w 1201661"/>
              <a:gd name="connsiteY7" fmla="*/ 86225 h 294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1661" h="294384">
                <a:moveTo>
                  <a:pt x="0" y="262871"/>
                </a:moveTo>
                <a:cubicBezTo>
                  <a:pt x="8659" y="197927"/>
                  <a:pt x="17318" y="132984"/>
                  <a:pt x="83127" y="138180"/>
                </a:cubicBezTo>
                <a:cubicBezTo>
                  <a:pt x="148936" y="143375"/>
                  <a:pt x="325581" y="302703"/>
                  <a:pt x="394854" y="294044"/>
                </a:cubicBezTo>
                <a:cubicBezTo>
                  <a:pt x="464127" y="285385"/>
                  <a:pt x="432954" y="100080"/>
                  <a:pt x="498763" y="86225"/>
                </a:cubicBezTo>
                <a:cubicBezTo>
                  <a:pt x="564572" y="72370"/>
                  <a:pt x="715241" y="224770"/>
                  <a:pt x="789709" y="210916"/>
                </a:cubicBezTo>
                <a:cubicBezTo>
                  <a:pt x="864177" y="197062"/>
                  <a:pt x="878031" y="23880"/>
                  <a:pt x="945572" y="3098"/>
                </a:cubicBezTo>
                <a:cubicBezTo>
                  <a:pt x="1013113" y="-17684"/>
                  <a:pt x="1156854" y="72371"/>
                  <a:pt x="1194954" y="86225"/>
                </a:cubicBezTo>
                <a:cubicBezTo>
                  <a:pt x="1233054" y="100079"/>
                  <a:pt x="1092777" y="107007"/>
                  <a:pt x="1174172" y="86225"/>
                </a:cubicBezTo>
              </a:path>
            </a:pathLst>
          </a:cu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016" y="1900186"/>
            <a:ext cx="2949753" cy="1459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016" y="3648899"/>
            <a:ext cx="2909850" cy="143510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extBox 9"/>
          <p:cNvSpPr txBox="1"/>
          <p:nvPr/>
        </p:nvSpPr>
        <p:spPr>
          <a:xfrm>
            <a:off x="3795682" y="4327579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Fluid :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57601" y="2361442"/>
            <a:ext cx="105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Metric 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559343" y="5217953"/>
            <a:ext cx="4351436" cy="1347351"/>
          </a:xfrm>
          <a:solidFill>
            <a:schemeClr val="bg2">
              <a:lumMod val="5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b="0" dirty="0">
                <a:solidFill>
                  <a:schemeClr val="accent4">
                    <a:lumMod val="60000"/>
                    <a:lumOff val="40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Only outgoing waves at infinity</a:t>
            </a:r>
          </a:p>
          <a:p>
            <a:endParaRPr lang="en-US" b="0" dirty="0" smtClean="0">
              <a:solidFill>
                <a:schemeClr val="accent4">
                  <a:lumMod val="60000"/>
                  <a:lumOff val="40000"/>
                </a:schemeClr>
              </a:solidFill>
              <a:latin typeface="PT Serif" charset="0"/>
              <a:ea typeface="PT Serif" charset="0"/>
              <a:cs typeface="PT Serif" charset="0"/>
            </a:endParaRPr>
          </a:p>
          <a:p>
            <a:r>
              <a:rPr lang="en-US" b="0" dirty="0" smtClean="0">
                <a:solidFill>
                  <a:schemeClr val="bg1"/>
                </a:solidFill>
                <a:latin typeface="PT Serif" charset="0"/>
                <a:ea typeface="PT Serif" charset="0"/>
                <a:cs typeface="PT Serif" charset="0"/>
              </a:rPr>
              <a:t>  </a:t>
            </a:r>
            <a:r>
              <a:rPr lang="en-US" b="0" i="1" dirty="0" smtClean="0">
                <a:solidFill>
                  <a:schemeClr val="bg1"/>
                </a:solidFill>
                <a:latin typeface="PT Serif" charset="0"/>
                <a:ea typeface="PT Serif" charset="0"/>
                <a:cs typeface="PT Serif" charset="0"/>
              </a:rPr>
              <a:t>X</a:t>
            </a:r>
            <a:r>
              <a:rPr lang="en-US" b="0" dirty="0" smtClean="0">
                <a:solidFill>
                  <a:schemeClr val="bg1"/>
                </a:solidFill>
                <a:latin typeface="PT Serif" charset="0"/>
                <a:ea typeface="PT Serif" charset="0"/>
                <a:cs typeface="PT Serif" charset="0"/>
              </a:rPr>
              <a:t> = 0 at the surface of the star</a:t>
            </a:r>
          </a:p>
          <a:p>
            <a:endParaRPr lang="en-US" b="0" dirty="0" smtClean="0">
              <a:solidFill>
                <a:schemeClr val="accent4">
                  <a:lumMod val="60000"/>
                  <a:lumOff val="40000"/>
                </a:schemeClr>
              </a:solidFill>
              <a:latin typeface="PT Serif" charset="0"/>
              <a:ea typeface="PT Serif" charset="0"/>
              <a:cs typeface="PT Serif" charset="0"/>
            </a:endParaRPr>
          </a:p>
          <a:p>
            <a:r>
              <a:rPr lang="en-US" b="0" dirty="0">
                <a:solidFill>
                  <a:schemeClr val="accent4">
                    <a:lumMod val="60000"/>
                    <a:lumOff val="40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All variables are regular at </a:t>
            </a:r>
            <a:r>
              <a:rPr lang="en-US" b="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r = </a:t>
            </a:r>
            <a:r>
              <a:rPr lang="en-US" b="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0</a:t>
            </a:r>
          </a:p>
        </p:txBody>
      </p:sp>
      <p:sp>
        <p:nvSpPr>
          <p:cNvPr id="12" name="Freeform 11"/>
          <p:cNvSpPr/>
          <p:nvPr/>
        </p:nvSpPr>
        <p:spPr>
          <a:xfrm rot="19843539">
            <a:off x="1638938" y="3333601"/>
            <a:ext cx="1178885" cy="294384"/>
          </a:xfrm>
          <a:custGeom>
            <a:avLst/>
            <a:gdLst>
              <a:gd name="connsiteX0" fmla="*/ 0 w 1201661"/>
              <a:gd name="connsiteY0" fmla="*/ 262871 h 294384"/>
              <a:gd name="connsiteX1" fmla="*/ 83127 w 1201661"/>
              <a:gd name="connsiteY1" fmla="*/ 138180 h 294384"/>
              <a:gd name="connsiteX2" fmla="*/ 394854 w 1201661"/>
              <a:gd name="connsiteY2" fmla="*/ 294044 h 294384"/>
              <a:gd name="connsiteX3" fmla="*/ 498763 w 1201661"/>
              <a:gd name="connsiteY3" fmla="*/ 86225 h 294384"/>
              <a:gd name="connsiteX4" fmla="*/ 789709 w 1201661"/>
              <a:gd name="connsiteY4" fmla="*/ 210916 h 294384"/>
              <a:gd name="connsiteX5" fmla="*/ 945572 w 1201661"/>
              <a:gd name="connsiteY5" fmla="*/ 3098 h 294384"/>
              <a:gd name="connsiteX6" fmla="*/ 1194954 w 1201661"/>
              <a:gd name="connsiteY6" fmla="*/ 86225 h 294384"/>
              <a:gd name="connsiteX7" fmla="*/ 1174172 w 1201661"/>
              <a:gd name="connsiteY7" fmla="*/ 86225 h 294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1661" h="294384">
                <a:moveTo>
                  <a:pt x="0" y="262871"/>
                </a:moveTo>
                <a:cubicBezTo>
                  <a:pt x="8659" y="197927"/>
                  <a:pt x="17318" y="132984"/>
                  <a:pt x="83127" y="138180"/>
                </a:cubicBezTo>
                <a:cubicBezTo>
                  <a:pt x="148936" y="143375"/>
                  <a:pt x="325581" y="302703"/>
                  <a:pt x="394854" y="294044"/>
                </a:cubicBezTo>
                <a:cubicBezTo>
                  <a:pt x="464127" y="285385"/>
                  <a:pt x="432954" y="100080"/>
                  <a:pt x="498763" y="86225"/>
                </a:cubicBezTo>
                <a:cubicBezTo>
                  <a:pt x="564572" y="72370"/>
                  <a:pt x="715241" y="224770"/>
                  <a:pt x="789709" y="210916"/>
                </a:cubicBezTo>
                <a:cubicBezTo>
                  <a:pt x="864177" y="197062"/>
                  <a:pt x="878031" y="23880"/>
                  <a:pt x="945572" y="3098"/>
                </a:cubicBezTo>
                <a:cubicBezTo>
                  <a:pt x="1013113" y="-17684"/>
                  <a:pt x="1156854" y="72371"/>
                  <a:pt x="1194954" y="86225"/>
                </a:cubicBezTo>
                <a:cubicBezTo>
                  <a:pt x="1233054" y="100079"/>
                  <a:pt x="1092777" y="107007"/>
                  <a:pt x="1174172" y="86225"/>
                </a:cubicBezTo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824787" cy="1323975"/>
          </a:xfrm>
        </p:spPr>
        <p:txBody>
          <a:bodyPr>
            <a:normAutofit fontScale="90000"/>
          </a:bodyPr>
          <a:lstStyle/>
          <a:p>
            <a:pPr algn="just">
              <a:defRPr/>
            </a:pPr>
            <a:r>
              <a:rPr lang="en-US" sz="4000" dirty="0" smtClean="0"/>
              <a:t>The birth of a neutron star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676400"/>
            <a:ext cx="7391400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958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45262" y="4495800"/>
            <a:ext cx="794557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	</a:t>
            </a:r>
            <a:r>
              <a:rPr lang="en-US" sz="2800" dirty="0" smtClean="0"/>
              <a:t>CAN WE USE GRAVITATIONAL WAVES</a:t>
            </a:r>
          </a:p>
          <a:p>
            <a:r>
              <a:rPr lang="en-US" sz="2800" dirty="0" smtClean="0"/>
              <a:t> </a:t>
            </a:r>
          </a:p>
          <a:p>
            <a:r>
              <a:rPr lang="en-US" sz="2800" dirty="0" smtClean="0"/>
              <a:t>TO LOOK INTO THE DEPTHS OF A NEUTRON STAR?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380" y="1867170"/>
            <a:ext cx="37465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0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NEUTRON STARS (GRAVITATIONAL)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87500"/>
            <a:ext cx="2966032" cy="1755415"/>
          </a:xfrm>
          <a:prstGeom prst="rect">
            <a:avLst/>
          </a:prstGeom>
        </p:spPr>
      </p:pic>
      <p:pic>
        <p:nvPicPr>
          <p:cNvPr id="6" name="Content Placeholder 5" descr="Wavy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19400" y="3048000"/>
            <a:ext cx="3191106" cy="19944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4481" y="4758267"/>
            <a:ext cx="3047119" cy="1905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2400" y="3583555"/>
            <a:ext cx="2667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GW150914, (GW151216)</a:t>
            </a:r>
          </a:p>
          <a:p>
            <a:endParaRPr lang="en-US" dirty="0"/>
          </a:p>
          <a:p>
            <a:r>
              <a:rPr lang="en-US" dirty="0" smtClean="0"/>
              <a:t>36+29 Solar Masses</a:t>
            </a:r>
          </a:p>
          <a:p>
            <a:endParaRPr lang="en-US" dirty="0"/>
          </a:p>
          <a:p>
            <a:r>
              <a:rPr lang="en-US" dirty="0" err="1" smtClean="0"/>
              <a:t>L</a:t>
            </a:r>
            <a:r>
              <a:rPr lang="en-US" baseline="-25000" dirty="0" err="1" smtClean="0"/>
              <a:t>peak</a:t>
            </a:r>
            <a:r>
              <a:rPr lang="en-US" dirty="0" smtClean="0"/>
              <a:t> ~ 3.6 x 10</a:t>
            </a:r>
            <a:r>
              <a:rPr lang="en-US" baseline="30000" dirty="0" smtClean="0"/>
              <a:t>56</a:t>
            </a:r>
            <a:r>
              <a:rPr lang="en-US" dirty="0" smtClean="0"/>
              <a:t> ergs</a:t>
            </a:r>
          </a:p>
          <a:p>
            <a:endParaRPr lang="en-US" dirty="0"/>
          </a:p>
          <a:p>
            <a:r>
              <a:rPr lang="en-US" dirty="0" smtClean="0"/>
              <a:t>Orbital distance 350 km</a:t>
            </a:r>
          </a:p>
          <a:p>
            <a:endParaRPr lang="en-US" dirty="0"/>
          </a:p>
          <a:p>
            <a:r>
              <a:rPr lang="en-US" dirty="0" smtClean="0"/>
              <a:t>Speed (0.3 - 0.6) c</a:t>
            </a:r>
          </a:p>
          <a:p>
            <a:endParaRPr lang="en-US" baseline="-25000" dirty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53" y="1826683"/>
            <a:ext cx="1676400" cy="10160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4953" y="5205863"/>
            <a:ext cx="3369528" cy="9389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4481" y="3071981"/>
            <a:ext cx="313419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Photodetection</a:t>
            </a:r>
            <a:r>
              <a:rPr lang="en-US" dirty="0" smtClean="0"/>
              <a:t> of differential </a:t>
            </a:r>
          </a:p>
          <a:p>
            <a:r>
              <a:rPr lang="en-US" dirty="0"/>
              <a:t>s</a:t>
            </a:r>
            <a:r>
              <a:rPr lang="en-US" dirty="0" smtClean="0"/>
              <a:t>train produced by passing </a:t>
            </a:r>
          </a:p>
          <a:p>
            <a:r>
              <a:rPr lang="en-US" dirty="0"/>
              <a:t>g</a:t>
            </a:r>
            <a:r>
              <a:rPr lang="en-US" dirty="0" smtClean="0"/>
              <a:t>ravitational wave</a:t>
            </a:r>
          </a:p>
          <a:p>
            <a:endParaRPr lang="en-US" dirty="0"/>
          </a:p>
          <a:p>
            <a:r>
              <a:rPr lang="en-US" dirty="0" smtClean="0"/>
              <a:t>SNR ~ 24,  5.1𝜎 detection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253153" y="1781703"/>
            <a:ext cx="3737818" cy="1200329"/>
          </a:xfrm>
          <a:prstGeom prst="rect">
            <a:avLst/>
          </a:prstGeom>
          <a:solidFill>
            <a:srgbClr val="FFC000">
              <a:alpha val="96000"/>
            </a:srgb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First detection of Black Hole merger</a:t>
            </a:r>
          </a:p>
          <a:p>
            <a:r>
              <a:rPr lang="en-US" dirty="0" smtClean="0"/>
              <a:t>Bound on graviton mass</a:t>
            </a:r>
          </a:p>
          <a:p>
            <a:r>
              <a:rPr lang="en-US" dirty="0" smtClean="0"/>
              <a:t>GR verified up to 100 km scales</a:t>
            </a:r>
          </a:p>
          <a:p>
            <a:r>
              <a:rPr lang="en-US" dirty="0" smtClean="0"/>
              <a:t>First detection of binary NS merger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24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QCD Phase DIAGRAM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67" y="1464976"/>
            <a:ext cx="9144000" cy="48985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35867" y="-1794933"/>
            <a:ext cx="18473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67400" y="4114800"/>
            <a:ext cx="3449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Lattice Simulations </a:t>
            </a:r>
            <a:r>
              <a:rPr lang="en-US" dirty="0" smtClean="0"/>
              <a:t>do not apply; </a:t>
            </a:r>
          </a:p>
          <a:p>
            <a:r>
              <a:rPr lang="en-US" dirty="0" smtClean="0"/>
              <a:t>Need models of Dense Matter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41147" y="6307574"/>
            <a:ext cx="3379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666666"/>
                </a:solidFill>
                <a:latin typeface="Georgia" charset="0"/>
              </a:rPr>
              <a:t>© 2011 CERN – Antonin </a:t>
            </a:r>
            <a:r>
              <a:rPr lang="en-US" dirty="0" err="1">
                <a:solidFill>
                  <a:srgbClr val="666666"/>
                </a:solidFill>
                <a:latin typeface="Georgia" charset="0"/>
              </a:rPr>
              <a:t>Maire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28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752600"/>
            <a:ext cx="4876800" cy="16633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800" y="3429000"/>
            <a:ext cx="6185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Helioseismology</a:t>
            </a:r>
            <a:r>
              <a:rPr lang="en-US" dirty="0" smtClean="0"/>
              <a:t> – study of oscillations in the Sun</a:t>
            </a:r>
          </a:p>
          <a:p>
            <a:r>
              <a:rPr lang="en-US" dirty="0" smtClean="0"/>
              <a:t>(5 minute oscillations discovered by R. Leighton et al., 1960)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4495800"/>
            <a:ext cx="7010400" cy="2031325"/>
          </a:xfrm>
          <a:prstGeom prst="rect">
            <a:avLst/>
          </a:prstGeom>
          <a:solidFill>
            <a:srgbClr val="FF6600">
              <a:alpha val="4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1. Provided proof for differential rotation in the Sun</a:t>
            </a:r>
          </a:p>
          <a:p>
            <a:endParaRPr lang="en-US" dirty="0"/>
          </a:p>
          <a:p>
            <a:r>
              <a:rPr lang="en-US" dirty="0" smtClean="0"/>
              <a:t>2. Constrains Opacity profile in convection zone </a:t>
            </a:r>
          </a:p>
          <a:p>
            <a:r>
              <a:rPr lang="en-US" dirty="0"/>
              <a:t> </a:t>
            </a:r>
            <a:r>
              <a:rPr lang="en-US" dirty="0" smtClean="0"/>
              <a:t>    (infer solar system element abundances)</a:t>
            </a:r>
          </a:p>
          <a:p>
            <a:endParaRPr lang="en-US" dirty="0"/>
          </a:p>
          <a:p>
            <a:r>
              <a:rPr lang="en-US" dirty="0" smtClean="0"/>
              <a:t>3. Ruled out solar physics solution to the neutrino problem </a:t>
            </a:r>
          </a:p>
          <a:p>
            <a:r>
              <a:rPr lang="en-US" dirty="0"/>
              <a:t>	</a:t>
            </a:r>
            <a:r>
              <a:rPr lang="en-US" dirty="0" smtClean="0"/>
              <a:t>	(pointed to neutrino oscillations)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SOLAR OSCILLATIONS (ACOUSTIC)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7950" y="260350"/>
            <a:ext cx="9323388" cy="90805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3800" u="sng" dirty="0" smtClean="0">
                <a:solidFill>
                  <a:srgbClr val="FFFFA3"/>
                </a:solidFill>
              </a:rPr>
              <a:t>Equations </a:t>
            </a:r>
            <a:r>
              <a:rPr lang="en-US" sz="3800" u="sng" dirty="0">
                <a:solidFill>
                  <a:srgbClr val="FFFFA3"/>
                </a:solidFill>
              </a:rPr>
              <a:t>of Stellar Pulsation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504" y="1988840"/>
            <a:ext cx="5616624" cy="5462587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norm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0" indent="0" algn="ctr" eaLnBrk="1" hangingPunct="1">
              <a:buFontTx/>
              <a:buNone/>
              <a:defRPr/>
            </a:pPr>
            <a:r>
              <a:rPr lang="en-US" sz="2800" dirty="0" smtClean="0">
                <a:ln>
                  <a:solidFill>
                    <a:srgbClr val="000090"/>
                  </a:solidFill>
                </a:ln>
                <a:solidFill>
                  <a:srgbClr val="A50021"/>
                </a:solidFill>
              </a:rPr>
              <a:t>Neutron star matter as an ideal fluid</a:t>
            </a:r>
          </a:p>
          <a:p>
            <a:pPr marL="0" indent="0" eaLnBrk="1" hangingPunct="1">
              <a:buFontTx/>
              <a:buNone/>
              <a:defRPr/>
            </a:pPr>
            <a:endParaRPr lang="en-US" dirty="0" smtClean="0">
              <a:solidFill>
                <a:srgbClr val="A50021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dirty="0" smtClean="0">
                <a:solidFill>
                  <a:srgbClr val="A50021"/>
                </a:solidFill>
              </a:rPr>
              <a:t>Perturb Euler equations </a:t>
            </a:r>
          </a:p>
          <a:p>
            <a:pPr marL="0" indent="0" eaLnBrk="1" hangingPunct="1">
              <a:buFontTx/>
              <a:buNone/>
              <a:defRPr/>
            </a:pPr>
            <a:endParaRPr lang="en-US" dirty="0" smtClean="0">
              <a:solidFill>
                <a:srgbClr val="000090"/>
              </a:solidFill>
            </a:endParaRPr>
          </a:p>
          <a:p>
            <a:pPr marL="0" indent="0" eaLnBrk="1" hangingPunct="1">
              <a:lnSpc>
                <a:spcPct val="50000"/>
              </a:lnSpc>
              <a:buFontTx/>
              <a:buNone/>
              <a:defRPr/>
            </a:pPr>
            <a:r>
              <a:rPr lang="el-GR" dirty="0" smtClean="0">
                <a:solidFill>
                  <a:srgbClr val="000090"/>
                </a:solidFill>
              </a:rPr>
              <a:t>ρ</a:t>
            </a:r>
            <a:r>
              <a:rPr lang="en-US" dirty="0" smtClean="0">
                <a:solidFill>
                  <a:srgbClr val="000090"/>
                </a:solidFill>
              </a:rPr>
              <a:t> = mass density </a:t>
            </a:r>
          </a:p>
          <a:p>
            <a:pPr marL="0" indent="0" eaLnBrk="1" hangingPunct="1">
              <a:lnSpc>
                <a:spcPct val="50000"/>
              </a:lnSpc>
              <a:buFontTx/>
              <a:buNone/>
              <a:defRPr/>
            </a:pPr>
            <a:endParaRPr lang="en-US" dirty="0">
              <a:solidFill>
                <a:srgbClr val="000090"/>
              </a:solidFill>
            </a:endParaRPr>
          </a:p>
          <a:p>
            <a:pPr marL="0" indent="0" eaLnBrk="1" hangingPunct="1">
              <a:lnSpc>
                <a:spcPct val="50000"/>
              </a:lnSpc>
              <a:buFontTx/>
              <a:buNone/>
              <a:defRPr/>
            </a:pPr>
            <a:r>
              <a:rPr lang="el-GR" dirty="0" smtClean="0">
                <a:solidFill>
                  <a:srgbClr val="000090"/>
                </a:solidFill>
              </a:rPr>
              <a:t>ρ</a:t>
            </a:r>
            <a:r>
              <a:rPr lang="en-US" dirty="0" smtClean="0">
                <a:solidFill>
                  <a:srgbClr val="000090"/>
                </a:solidFill>
              </a:rPr>
              <a:t>v</a:t>
            </a:r>
            <a:r>
              <a:rPr lang="en-US" baseline="-25000" dirty="0" smtClean="0">
                <a:solidFill>
                  <a:srgbClr val="000090"/>
                </a:solidFill>
              </a:rPr>
              <a:t>i </a:t>
            </a:r>
            <a:r>
              <a:rPr lang="en-US" dirty="0" smtClean="0">
                <a:solidFill>
                  <a:srgbClr val="000090"/>
                </a:solidFill>
              </a:rPr>
              <a:t>= momentum density</a:t>
            </a:r>
          </a:p>
          <a:p>
            <a:pPr marL="0" indent="0" eaLnBrk="1" hangingPunct="1">
              <a:lnSpc>
                <a:spcPct val="50000"/>
              </a:lnSpc>
              <a:buFontTx/>
              <a:buNone/>
              <a:defRPr/>
            </a:pPr>
            <a:endParaRPr lang="en-US" dirty="0" smtClean="0">
              <a:solidFill>
                <a:srgbClr val="000090"/>
              </a:solidFill>
            </a:endParaRPr>
          </a:p>
          <a:p>
            <a:pPr marL="0" indent="0" eaLnBrk="1" hangingPunct="1">
              <a:lnSpc>
                <a:spcPct val="50000"/>
              </a:lnSpc>
              <a:buFontTx/>
              <a:buNone/>
              <a:defRPr/>
            </a:pPr>
            <a:r>
              <a:rPr lang="en-US" dirty="0" err="1" smtClean="0">
                <a:solidFill>
                  <a:srgbClr val="000090"/>
                </a:solidFill>
              </a:rPr>
              <a:t>ε</a:t>
            </a:r>
            <a:r>
              <a:rPr lang="en-US" dirty="0" smtClean="0">
                <a:solidFill>
                  <a:srgbClr val="000090"/>
                </a:solidFill>
              </a:rPr>
              <a:t> = internal energy </a:t>
            </a:r>
          </a:p>
          <a:p>
            <a:pPr marL="0" indent="0" eaLnBrk="1" hangingPunct="1">
              <a:lnSpc>
                <a:spcPct val="50000"/>
              </a:lnSpc>
              <a:buFontTx/>
              <a:buNone/>
              <a:defRPr/>
            </a:pPr>
            <a:endParaRPr lang="en-US" dirty="0" smtClean="0">
              <a:solidFill>
                <a:srgbClr val="000090"/>
              </a:solidFill>
            </a:endParaRPr>
          </a:p>
          <a:p>
            <a:pPr marL="0" indent="0" eaLnBrk="1" hangingPunct="1">
              <a:lnSpc>
                <a:spcPct val="50000"/>
              </a:lnSpc>
              <a:buFontTx/>
              <a:buNone/>
              <a:defRPr/>
            </a:pPr>
            <a:r>
              <a:rPr lang="en-US" dirty="0" err="1" smtClean="0">
                <a:solidFill>
                  <a:srgbClr val="000090"/>
                </a:solidFill>
              </a:rPr>
              <a:t>ρv</a:t>
            </a:r>
            <a:r>
              <a:rPr lang="en-US" baseline="-25000" dirty="0" err="1" smtClean="0">
                <a:solidFill>
                  <a:srgbClr val="000090"/>
                </a:solidFill>
              </a:rPr>
              <a:t>i</a:t>
            </a:r>
            <a:r>
              <a:rPr lang="en-US" dirty="0" err="1" smtClean="0">
                <a:solidFill>
                  <a:srgbClr val="000090"/>
                </a:solidFill>
              </a:rPr>
              <a:t>v</a:t>
            </a:r>
            <a:r>
              <a:rPr lang="en-US" baseline="-25000" dirty="0" err="1" smtClean="0">
                <a:solidFill>
                  <a:srgbClr val="000090"/>
                </a:solidFill>
              </a:rPr>
              <a:t>j</a:t>
            </a:r>
            <a:r>
              <a:rPr lang="en-US" dirty="0" smtClean="0">
                <a:solidFill>
                  <a:srgbClr val="000090"/>
                </a:solidFill>
              </a:rPr>
              <a:t> = momentum flux</a:t>
            </a:r>
          </a:p>
          <a:p>
            <a:pPr marL="0" indent="0" eaLnBrk="1" hangingPunct="1">
              <a:lnSpc>
                <a:spcPct val="50000"/>
              </a:lnSpc>
              <a:buFontTx/>
              <a:buNone/>
              <a:defRPr/>
            </a:pPr>
            <a:endParaRPr lang="en-US" baseline="-25000" dirty="0" smtClean="0">
              <a:solidFill>
                <a:srgbClr val="660066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dirty="0" smtClean="0">
                <a:solidFill>
                  <a:srgbClr val="A50021"/>
                </a:solidFill>
              </a:rPr>
              <a:t>F</a:t>
            </a:r>
            <a:r>
              <a:rPr lang="en-US" baseline="-25000" dirty="0" smtClean="0">
                <a:solidFill>
                  <a:srgbClr val="A50021"/>
                </a:solidFill>
              </a:rPr>
              <a:t>i</a:t>
            </a:r>
            <a:r>
              <a:rPr lang="en-US" dirty="0" smtClean="0">
                <a:solidFill>
                  <a:srgbClr val="A50021"/>
                </a:solidFill>
              </a:rPr>
              <a:t> is the restoring force.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275807" y="3505200"/>
            <a:ext cx="1008062" cy="0"/>
          </a:xfrm>
          <a:prstGeom prst="straightConnector1">
            <a:avLst/>
          </a:prstGeom>
          <a:noFill/>
          <a:ln w="38100" cap="flat">
            <a:solidFill>
              <a:srgbClr val="A50021"/>
            </a:solidFill>
            <a:prstDash val="solid"/>
            <a:bevel/>
            <a:tailEnd type="arrow"/>
          </a:ln>
          <a:effectLst>
            <a:outerShdw blurRad="50800" dist="38100" dir="2700000" sx="104000" sy="104000" algn="tl" rotWithShape="0">
              <a:srgbClr val="00009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38100" h="120650"/>
            <a:bevelB w="44450" h="12065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70660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492375"/>
            <a:ext cx="3113088" cy="866775"/>
          </a:xfrm>
          <a:prstGeom prst="rect">
            <a:avLst/>
          </a:prstGeom>
          <a:solidFill>
            <a:srgbClr val="00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941888"/>
            <a:ext cx="5248275" cy="827087"/>
          </a:xfrm>
          <a:prstGeom prst="rect">
            <a:avLst/>
          </a:prstGeom>
          <a:solidFill>
            <a:srgbClr val="00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716338"/>
            <a:ext cx="3908425" cy="863600"/>
          </a:xfrm>
          <a:prstGeom prst="rect">
            <a:avLst/>
          </a:prstGeom>
          <a:solidFill>
            <a:srgbClr val="006666"/>
          </a:solidFill>
          <a:ln w="9525">
            <a:solidFill>
              <a:srgbClr val="006666"/>
            </a:solidFill>
            <a:miter lim="800000"/>
            <a:headEnd/>
            <a:tailEnd/>
          </a:ln>
        </p:spPr>
      </p:pic>
      <p:sp>
        <p:nvSpPr>
          <p:cNvPr id="70663" name="TextBox 7"/>
          <p:cNvSpPr txBox="1">
            <a:spLocks noChangeArrowheads="1"/>
          </p:cNvSpPr>
          <p:nvPr/>
        </p:nvSpPr>
        <p:spPr bwMode="auto">
          <a:xfrm>
            <a:off x="8675688" y="6489700"/>
            <a:ext cx="439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srgbClr val="FFEEA2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9604690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title"/>
          </p:nvPr>
        </p:nvSpPr>
        <p:spPr>
          <a:xfrm>
            <a:off x="159890" y="332651"/>
            <a:ext cx="8821672" cy="10443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400" u="sng" dirty="0" smtClean="0"/>
              <a:t>Newtonian gravity</a:t>
            </a:r>
            <a:br>
              <a:rPr lang="en-US" sz="2400" u="sng" dirty="0" smtClean="0"/>
            </a:br>
            <a:r>
              <a:rPr lang="en-US" sz="2400" u="sng" dirty="0" smtClean="0"/>
              <a:t>One</a:t>
            </a:r>
            <a:r>
              <a:rPr sz="2400" u="sng" dirty="0" smtClean="0"/>
              <a:t>-Component (</a:t>
            </a:r>
            <a:r>
              <a:rPr lang="en-US" sz="2400" u="sng" dirty="0" smtClean="0"/>
              <a:t>fluid only</a:t>
            </a:r>
            <a:r>
              <a:rPr sz="2400" u="sng" dirty="0" smtClean="0"/>
              <a:t>) </a:t>
            </a:r>
            <a:r>
              <a:rPr sz="2400" u="sng" dirty="0"/>
              <a:t>Neutron Star.  </a:t>
            </a:r>
          </a:p>
        </p:txBody>
      </p:sp>
      <p:pic>
        <p:nvPicPr>
          <p:cNvPr id="3" name="Picture 2" descr="Updated-lp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23" y="1828800"/>
            <a:ext cx="6498270" cy="489869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Box 3"/>
          <p:cNvSpPr txBox="1"/>
          <p:nvPr/>
        </p:nvSpPr>
        <p:spPr>
          <a:xfrm>
            <a:off x="6054773" y="6142721"/>
            <a:ext cx="2959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Asbell</a:t>
            </a:r>
            <a:r>
              <a:rPr lang="en-US" sz="1600" dirty="0" smtClean="0"/>
              <a:t> &amp; </a:t>
            </a:r>
            <a:r>
              <a:rPr lang="en-US" sz="1600" dirty="0" err="1" smtClean="0"/>
              <a:t>Jaikumar</a:t>
            </a:r>
            <a:r>
              <a:rPr lang="en-US" sz="1600" dirty="0" smtClean="0"/>
              <a:t>, </a:t>
            </a:r>
          </a:p>
          <a:p>
            <a:r>
              <a:rPr lang="en-US" sz="1600" dirty="0" smtClean="0"/>
              <a:t>Proceedings of CSQCD V (2017)</a:t>
            </a:r>
          </a:p>
        </p:txBody>
      </p:sp>
    </p:spTree>
    <p:extLst>
      <p:ext uri="{BB962C8B-B14F-4D97-AF65-F5344CB8AC3E}">
        <p14:creationId xmlns:p14="http://schemas.microsoft.com/office/powerpoint/2010/main" val="278775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09600" y="4648200"/>
            <a:ext cx="3886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719071"/>
            <a:ext cx="8915400" cy="4407408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Perfect fluid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Bianchi Identities 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Relativistic Euler Equations : 4 equations, 5 unknowns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Equation of State : p = p (</a:t>
            </a:r>
            <a:r>
              <a:rPr lang="en-US" dirty="0" err="1" smtClean="0">
                <a:solidFill>
                  <a:schemeClr val="tx1"/>
                </a:solidFill>
              </a:rPr>
              <a:t>ε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Y</a:t>
            </a:r>
            <a:r>
              <a:rPr lang="en-US" baseline="-25000" dirty="0" err="1" smtClean="0">
                <a:solidFill>
                  <a:schemeClr val="tx1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r>
              <a:rPr lang="en-US" dirty="0" smtClean="0"/>
              <a:t>  </a:t>
            </a:r>
          </a:p>
          <a:p>
            <a:endParaRPr lang="en-US" baseline="-25000" dirty="0"/>
          </a:p>
          <a:p>
            <a:endParaRPr lang="en-US" baseline="-25000" dirty="0" smtClean="0"/>
          </a:p>
          <a:p>
            <a:r>
              <a:rPr lang="en-US" dirty="0" smtClean="0"/>
              <a:t>Conservation of Baryon current : </a:t>
            </a:r>
            <a:r>
              <a:rPr lang="en-US" baseline="-25000" dirty="0" smtClean="0"/>
              <a:t> 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FLUID 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719071"/>
            <a:ext cx="2692400" cy="43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351" y="1719071"/>
            <a:ext cx="1206500" cy="8382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3048000" y="3073809"/>
            <a:ext cx="609600" cy="9256"/>
          </a:xfrm>
          <a:prstGeom prst="straightConnector1">
            <a:avLst/>
          </a:prstGeom>
          <a:ln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07000" y="1991447"/>
            <a:ext cx="1975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Locally Co-Moving Inertial Frame</a:t>
            </a:r>
            <a:endParaRPr lang="en-US" sz="1400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413130" y="1934971"/>
            <a:ext cx="987670" cy="9256"/>
          </a:xfrm>
          <a:prstGeom prst="straightConnector1">
            <a:avLst/>
          </a:prstGeom>
          <a:ln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046" y="2898915"/>
            <a:ext cx="2722217" cy="368300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flipH="1">
            <a:off x="5308224" y="3444763"/>
            <a:ext cx="2930" cy="558172"/>
          </a:xfrm>
          <a:prstGeom prst="straightConnector1">
            <a:avLst/>
          </a:prstGeom>
          <a:ln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23128" y="5344194"/>
            <a:ext cx="1518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/>
              <a:t>Thermodynamics</a:t>
            </a:r>
            <a:endParaRPr lang="en-US" sz="1400" i="1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499" y="5571749"/>
            <a:ext cx="1387087" cy="417618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/>
        </p:nvCxnSpPr>
        <p:spPr>
          <a:xfrm flipV="1">
            <a:off x="6577788" y="5695209"/>
            <a:ext cx="609600" cy="9256"/>
          </a:xfrm>
          <a:prstGeom prst="straightConnector1">
            <a:avLst/>
          </a:prstGeom>
          <a:ln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523" y="5589528"/>
            <a:ext cx="1670477" cy="4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3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81" y="1948180"/>
            <a:ext cx="7290897" cy="44069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Equation of state (EOS)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952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neutron star EOS</a:t>
            </a:r>
            <a:endParaRPr lang="en-US" dirty="0"/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775611"/>
            <a:ext cx="6802501" cy="4526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24563" y="6260068"/>
            <a:ext cx="5494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Jaikumar</a:t>
            </a:r>
            <a:r>
              <a:rPr lang="en-US" dirty="0" smtClean="0"/>
              <a:t>, Monroy and </a:t>
            </a:r>
            <a:r>
              <a:rPr lang="en-US" dirty="0" err="1" smtClean="0"/>
              <a:t>Klaehn</a:t>
            </a:r>
            <a:r>
              <a:rPr lang="en-US" dirty="0" smtClean="0"/>
              <a:t>, Universe (2018) 53, 4.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824563" y="2590800"/>
            <a:ext cx="5795437" cy="304800"/>
          </a:xfrm>
          <a:prstGeom prst="roundRect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3159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quark star </a:t>
            </a:r>
            <a:r>
              <a:rPr lang="en-US" dirty="0" err="1" smtClean="0"/>
              <a:t>eos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524000"/>
            <a:ext cx="5562600" cy="42983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5921844"/>
            <a:ext cx="6664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C. Vasquez, Z. Hall &amp; P. </a:t>
            </a:r>
            <a:r>
              <a:rPr lang="en-US" dirty="0" err="1" smtClean="0"/>
              <a:t>Jaikumar</a:t>
            </a:r>
            <a:r>
              <a:rPr lang="en-US" dirty="0" smtClean="0"/>
              <a:t>, Phys. Rev. C 96, 065803 (2017)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960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Localized modes </a:t>
            </a:r>
            <a:r>
              <a:rPr lang="mr-IN" dirty="0" smtClean="0"/>
              <a:t>–</a:t>
            </a:r>
            <a:r>
              <a:rPr lang="en-US" dirty="0" smtClean="0"/>
              <a:t> crust </a:t>
            </a:r>
            <a:r>
              <a:rPr lang="en-US" i="1" dirty="0" smtClean="0"/>
              <a:t>(I-</a:t>
            </a:r>
            <a:r>
              <a:rPr lang="en-US" dirty="0" smtClean="0"/>
              <a:t>MODE)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76400"/>
            <a:ext cx="3997759" cy="27406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08043" y="1763862"/>
            <a:ext cx="4670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Resonant shattering of neutron star crust,</a:t>
            </a:r>
          </a:p>
          <a:p>
            <a:r>
              <a:rPr lang="en-US" dirty="0"/>
              <a:t>d</a:t>
            </a:r>
            <a:r>
              <a:rPr lang="en-US" dirty="0" smtClean="0"/>
              <a:t>riven by tidal interactions in a binary system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2483248"/>
            <a:ext cx="4037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 Interface or </a:t>
            </a:r>
            <a:r>
              <a:rPr lang="en-US" sz="1600" dirty="0" err="1" smtClean="0"/>
              <a:t>i</a:t>
            </a:r>
            <a:r>
              <a:rPr lang="en-US" sz="1600" dirty="0" smtClean="0"/>
              <a:t>-mode has period  ~ 100 </a:t>
            </a:r>
            <a:r>
              <a:rPr lang="en-US" sz="1600" dirty="0" err="1" smtClean="0"/>
              <a:t>ms</a:t>
            </a:r>
            <a:endParaRPr lang="en-US" sz="1600" dirty="0" smtClean="0"/>
          </a:p>
          <a:p>
            <a:r>
              <a:rPr lang="en-US" sz="1600" dirty="0" smtClean="0"/>
              <a:t> Tsang et al., PRL 108, 011102 (2012)</a:t>
            </a:r>
            <a:endParaRPr lang="en-US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374" y="3214132"/>
            <a:ext cx="4724400" cy="36141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02" y="5849458"/>
            <a:ext cx="2196842" cy="50562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838" y="4530871"/>
            <a:ext cx="36184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Neutron star crust is billion times </a:t>
            </a:r>
          </a:p>
          <a:p>
            <a:r>
              <a:rPr lang="en-US" dirty="0" smtClean="0"/>
              <a:t>stronger than steel!</a:t>
            </a:r>
          </a:p>
          <a:p>
            <a:r>
              <a:rPr lang="en-US" dirty="0" smtClean="0"/>
              <a:t>Deformations are small but can </a:t>
            </a:r>
          </a:p>
          <a:p>
            <a:r>
              <a:rPr lang="en-US" dirty="0" smtClean="0"/>
              <a:t>happen as stresses build over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2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118665" cy="1038123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Surface (Ocean) g-Modes </a:t>
            </a:r>
            <a:br>
              <a:rPr lang="en-US" sz="3200" dirty="0" smtClean="0"/>
            </a:br>
            <a:r>
              <a:rPr lang="en-US" sz="3200" dirty="0" smtClean="0"/>
              <a:t>(</a:t>
            </a:r>
            <a:r>
              <a:rPr lang="en-US" dirty="0" smtClean="0"/>
              <a:t>Accreting neutron stars)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559457" y="1723802"/>
            <a:ext cx="4195779" cy="12618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Neue"/>
              </a:rPr>
              <a:t>Surface g-modes within a Carbon-rich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rgbClr val="000000"/>
                </a:solidFill>
              </a:rPr>
              <a:t>ocean in Neutron Stars.  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0159" y="5822527"/>
            <a:ext cx="3303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Asbell</a:t>
            </a:r>
            <a:r>
              <a:rPr lang="en-US" dirty="0" smtClean="0"/>
              <a:t> &amp; </a:t>
            </a:r>
            <a:r>
              <a:rPr lang="en-US" dirty="0" err="1" smtClean="0"/>
              <a:t>Jaikumar</a:t>
            </a:r>
            <a:r>
              <a:rPr lang="en-US" dirty="0" smtClean="0"/>
              <a:t>, </a:t>
            </a:r>
          </a:p>
          <a:p>
            <a:r>
              <a:rPr lang="en-US" dirty="0" smtClean="0"/>
              <a:t>Proceedings of CSQCD V (2017)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658925"/>
            <a:ext cx="4800600" cy="29938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5289"/>
            <a:ext cx="2791974" cy="39112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633067"/>
            <a:ext cx="3733800" cy="95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33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23743</TotalTime>
  <Words>1557</Words>
  <Application>Microsoft Macintosh PowerPoint</Application>
  <PresentationFormat>On-screen Show (4:3)</PresentationFormat>
  <Paragraphs>396</Paragraphs>
  <Slides>50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67" baseType="lpstr">
      <vt:lpstr>Calibri</vt:lpstr>
      <vt:lpstr>Cambria Math</vt:lpstr>
      <vt:lpstr>Franklin Gothic Medium</vt:lpstr>
      <vt:lpstr>Georgia</vt:lpstr>
      <vt:lpstr>Helvetica Neue</vt:lpstr>
      <vt:lpstr>Mangal</vt:lpstr>
      <vt:lpstr>ＭＳ Ｐゴシック</vt:lpstr>
      <vt:lpstr>PT Serif</vt:lpstr>
      <vt:lpstr>PT Serif Caption</vt:lpstr>
      <vt:lpstr>Symbol</vt:lpstr>
      <vt:lpstr>Trebuchet MS</vt:lpstr>
      <vt:lpstr>Wingdings</vt:lpstr>
      <vt:lpstr>Wingdings 2</vt:lpstr>
      <vt:lpstr>Arial</vt:lpstr>
      <vt:lpstr>Grid</vt:lpstr>
      <vt:lpstr>Office Theme</vt:lpstr>
      <vt:lpstr>Diseño predeterminado</vt:lpstr>
      <vt:lpstr> effects of quark matter on non-radial Oscillations of compact stars  </vt:lpstr>
      <vt:lpstr>Outline</vt:lpstr>
      <vt:lpstr>STELLAR OSCILLATIONS </vt:lpstr>
      <vt:lpstr>Gravitational Waves from Compact Stars </vt:lpstr>
      <vt:lpstr>TYPES OF MODES</vt:lpstr>
      <vt:lpstr>Newtonian gravity</vt:lpstr>
      <vt:lpstr>PowerPoint Presentation</vt:lpstr>
      <vt:lpstr>PowerPoint Presentation</vt:lpstr>
      <vt:lpstr>PowerPoint Presentation</vt:lpstr>
      <vt:lpstr>General relativity</vt:lpstr>
      <vt:lpstr>Axial modes of black holes</vt:lpstr>
      <vt:lpstr>Polar modes of compact stars</vt:lpstr>
      <vt:lpstr>Finding the quasi-normal modes</vt:lpstr>
      <vt:lpstr>Stellar Structure</vt:lpstr>
      <vt:lpstr>Scaling relations :  F-mode</vt:lpstr>
      <vt:lpstr>Scaling relations :  F-mode</vt:lpstr>
      <vt:lpstr>Scaling relations :  F-mode</vt:lpstr>
      <vt:lpstr>Scaling relations :  F-mode frequency</vt:lpstr>
      <vt:lpstr>Scaling relations : f-mode damping</vt:lpstr>
      <vt:lpstr>Scaling relations :  P-mode</vt:lpstr>
      <vt:lpstr>Scaling relations :  p-mode</vt:lpstr>
      <vt:lpstr>Scaling relations :  P-mode</vt:lpstr>
      <vt:lpstr>Scaling relations : p-mode freQ uency</vt:lpstr>
      <vt:lpstr>Scaling relations</vt:lpstr>
      <vt:lpstr>f-mode :  neutron matter vs quark matter </vt:lpstr>
      <vt:lpstr>P-mode :  neutron matter vs quark matter </vt:lpstr>
      <vt:lpstr>conclusions/discussion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Strange Quark Matter Hypothesis</vt:lpstr>
      <vt:lpstr>Equations of State</vt:lpstr>
      <vt:lpstr>Scaling relations : p-mode damping</vt:lpstr>
      <vt:lpstr>Polar modes of compact stars</vt:lpstr>
      <vt:lpstr>The birth of a neutron star </vt:lpstr>
      <vt:lpstr>PowerPoint Presentation</vt:lpstr>
      <vt:lpstr>NEUTRON STARS (GRAVITATIONAL)</vt:lpstr>
      <vt:lpstr>QCD Phase DIAGRAM</vt:lpstr>
      <vt:lpstr>SOLAR OSCILLATIONS (ACOUSTIC)</vt:lpstr>
      <vt:lpstr>Equations of Stellar Pulsation</vt:lpstr>
      <vt:lpstr>Newtonian gravity One-Component (fluid only) Neutron Star.  </vt:lpstr>
      <vt:lpstr>BACKGROUND FLUID  </vt:lpstr>
      <vt:lpstr>Equation of state (EOS) </vt:lpstr>
      <vt:lpstr>Typical neutron star EOS</vt:lpstr>
      <vt:lpstr>Typical quark star eos</vt:lpstr>
      <vt:lpstr>Localized modes – crust (I-MODE)</vt:lpstr>
      <vt:lpstr>Surface (Ocean) g-Modes  (Accreting neutron stars)</vt:lpstr>
    </vt:vector>
  </TitlesOfParts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Energy Physics (HEP) Particles, Simulations &amp; Analysis, Supersymetry</dc:title>
  <dc:creator>rick</dc:creator>
  <cp:lastModifiedBy>Microsoft Office User</cp:lastModifiedBy>
  <cp:revision>1627</cp:revision>
  <dcterms:created xsi:type="dcterms:W3CDTF">2014-03-06T19:09:46Z</dcterms:created>
  <dcterms:modified xsi:type="dcterms:W3CDTF">2018-06-15T12:00:11Z</dcterms:modified>
</cp:coreProperties>
</file>