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6" r:id="rId3"/>
    <p:sldId id="1404" r:id="rId4"/>
    <p:sldId id="1466" r:id="rId5"/>
    <p:sldId id="1467" r:id="rId6"/>
    <p:sldId id="1454" r:id="rId7"/>
    <p:sldId id="1453" r:id="rId8"/>
    <p:sldId id="1456" r:id="rId9"/>
    <p:sldId id="1457" r:id="rId10"/>
    <p:sldId id="277" r:id="rId11"/>
    <p:sldId id="278" r:id="rId12"/>
    <p:sldId id="279" r:id="rId13"/>
    <p:sldId id="1459" r:id="rId14"/>
    <p:sldId id="1460" r:id="rId15"/>
    <p:sldId id="1461" r:id="rId16"/>
    <p:sldId id="1462" r:id="rId17"/>
    <p:sldId id="1463" r:id="rId18"/>
    <p:sldId id="1464" r:id="rId19"/>
    <p:sldId id="1458" r:id="rId20"/>
    <p:sldId id="280" r:id="rId21"/>
    <p:sldId id="285" r:id="rId22"/>
    <p:sldId id="1465" r:id="rId23"/>
    <p:sldId id="1435" r:id="rId24"/>
    <p:sldId id="1445" r:id="rId25"/>
    <p:sldId id="265" r:id="rId26"/>
  </p:sldIdLst>
  <p:sldSz cx="9144000" cy="6858000" type="screen4x3"/>
  <p:notesSz cx="6997700" cy="91948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98"/>
    <p:restoredTop sz="86106" autoAdjust="0"/>
  </p:normalViewPr>
  <p:slideViewPr>
    <p:cSldViewPr>
      <p:cViewPr varScale="1">
        <p:scale>
          <a:sx n="85" d="100"/>
          <a:sy n="85" d="100"/>
        </p:scale>
        <p:origin x="127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78682-694A-8D44-BF63-788B1B07934B}" type="datetimeFigureOut">
              <a:rPr lang="en-US" smtClean="0"/>
              <a:t>6/13/18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32838"/>
            <a:ext cx="3032125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732838"/>
            <a:ext cx="3032125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9FA1F-C100-9B4F-8D86-C0B552188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74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688975"/>
            <a:ext cx="4597400" cy="3448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367213"/>
            <a:ext cx="5597525" cy="413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2838"/>
            <a:ext cx="30321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732838"/>
            <a:ext cx="30321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3BBD7A1-9D85-294B-8C18-1E14205842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075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331993-C2C1-DD4A-B418-BDAFF17FBB52}" type="slidenum">
              <a:rPr lang="en-US"/>
              <a:pPr/>
              <a:t>1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571482-9B61-7241-9878-3AF9F973DA99}" type="slidenum">
              <a:rPr lang="en-US"/>
              <a:pPr/>
              <a:t>12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BD7A1-9D85-294B-8C18-1E142058420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26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F031AC-B5BE-8140-B841-F30976F7F757}" type="slidenum">
              <a:rPr lang="en-US"/>
              <a:pPr/>
              <a:t>23</a:t>
            </a:fld>
            <a:endParaRPr lang="en-US"/>
          </a:p>
        </p:txBody>
      </p:sp>
      <p:sp>
        <p:nvSpPr>
          <p:cNvPr id="16517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66813" y="685800"/>
            <a:ext cx="4668837" cy="3502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51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416425"/>
            <a:ext cx="5175250" cy="4186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92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C19C3-210F-2E42-A6E2-BE4709BED3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DCF13-B950-4C47-A984-0D2390F3B7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9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9A797-4831-4249-888C-A714763E26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197BE-546D-F04F-AD8D-769045D2EF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7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BD169-976E-4342-BC24-001A221DE5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C291D-5B58-7A40-8240-C0570B7229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54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E984D-0676-E947-B84B-96B53E281F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9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71C45-677C-A546-8B1E-57B1D41E12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1D483-BF46-6D4B-8E0D-1715CE356A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6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F4127-FDCD-D44E-BA4F-3C5392E4AF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9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97210-83CC-1946-97ED-4ED99FB65F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32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088A13-550D-DC4A-A395-4A903B0CE4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07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120E04C-96F9-9F4E-A3BE-CE4A7D3467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56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9F3A27C-2C0D-5C41-B9E3-F651BBFF7B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38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4ADA1CB-4763-AA4E-9CD6-216C15246A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5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6500F1-984C-5C48-A26E-55B6CA962B5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25575"/>
            <a:ext cx="8001000" cy="1470025"/>
          </a:xfrm>
        </p:spPr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What can NS mergers tell us about dense matter?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971800"/>
            <a:ext cx="8610600" cy="2743200"/>
          </a:xfrm>
        </p:spPr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M. Coleman Miller</a:t>
            </a:r>
          </a:p>
          <a:p>
            <a:r>
              <a:rPr lang="en-US" dirty="0">
                <a:solidFill>
                  <a:srgbClr val="FFFF66"/>
                </a:solidFill>
              </a:rPr>
              <a:t>University of Maryland, Astronomy Department</a:t>
            </a:r>
          </a:p>
          <a:p>
            <a:r>
              <a:rPr lang="en-US" dirty="0">
                <a:solidFill>
                  <a:srgbClr val="FFFF66"/>
                </a:solidFill>
              </a:rPr>
              <a:t>and</a:t>
            </a:r>
          </a:p>
          <a:p>
            <a:r>
              <a:rPr lang="en-US" dirty="0">
                <a:solidFill>
                  <a:srgbClr val="FFFF66"/>
                </a:solidFill>
              </a:rPr>
              <a:t>Joint Space-Science Institute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are radius measurements difficult?</a:t>
            </a:r>
          </a:p>
          <a:p>
            <a:r>
              <a:rPr lang="en-US" dirty="0"/>
              <a:t>Mass limits from GW170817 (if we make extra assumptions)</a:t>
            </a:r>
          </a:p>
          <a:p>
            <a:r>
              <a:rPr lang="en-US" dirty="0"/>
              <a:t>Another approach: NICER observations</a:t>
            </a:r>
          </a:p>
        </p:txBody>
      </p:sp>
    </p:spTree>
    <p:extLst>
      <p:ext uri="{BB962C8B-B14F-4D97-AF65-F5344CB8AC3E}">
        <p14:creationId xmlns:p14="http://schemas.microsoft.com/office/powerpoint/2010/main" val="93329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4000" dirty="0"/>
              <a:t>Difficulties in measuring NS radii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799"/>
            <a:ext cx="7772400" cy="5273675"/>
          </a:xfrm>
        </p:spPr>
        <p:txBody>
          <a:bodyPr/>
          <a:lstStyle/>
          <a:p>
            <a:r>
              <a:rPr lang="en-US" dirty="0"/>
              <a:t>Consider an ordinary star, like the Sun</a:t>
            </a:r>
          </a:p>
          <a:p>
            <a:r>
              <a:rPr lang="en-US" dirty="0"/>
              <a:t>Too far for angular resolution</a:t>
            </a:r>
          </a:p>
          <a:p>
            <a:r>
              <a:rPr lang="en-US" dirty="0"/>
              <a:t>But can get luminosity L</a:t>
            </a:r>
          </a:p>
          <a:p>
            <a:r>
              <a:rPr lang="en-US" dirty="0"/>
              <a:t>If we assume blackbody, R</a:t>
            </a:r>
            <a:r>
              <a:rPr lang="en-US" baseline="30000" dirty="0"/>
              <a:t>2</a:t>
            </a:r>
            <a:r>
              <a:rPr lang="en-US" dirty="0"/>
              <a:t>=L/(4</a:t>
            </a:r>
            <a:r>
              <a:rPr lang="en-US" dirty="0">
                <a:latin typeface="Symbol"/>
              </a:rPr>
              <a:t>ps</a:t>
            </a:r>
            <a:r>
              <a:rPr lang="en-US" dirty="0"/>
              <a:t>T</a:t>
            </a:r>
            <a:r>
              <a:rPr lang="en-US" baseline="30000" dirty="0"/>
              <a:t>4</a:t>
            </a:r>
            <a:r>
              <a:rPr lang="en-US" dirty="0"/>
              <a:t>)</a:t>
            </a:r>
          </a:p>
          <a:p>
            <a:r>
              <a:rPr lang="en-US" dirty="0"/>
              <a:t>But for NS, usually gives ~5 km or less!</a:t>
            </a:r>
          </a:p>
          <a:p>
            <a:r>
              <a:rPr lang="en-US" dirty="0"/>
              <a:t>Why?  Spectral shape is ~Planck, but unlike blackbody, emission is inefficient</a:t>
            </a:r>
          </a:p>
          <a:p>
            <a:r>
              <a:rPr lang="en-US" dirty="0"/>
              <a:t>Need good spectral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00314-FFB5-234D-91B0-2FD012519A6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159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A9723-615C-F04B-AAE2-EEE8593DF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Problem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BA94C-7C1A-9245-8733-CE47F2335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/>
              <a:t>Good spectral models do exist, and those models provide an excellent fit to the best data.</a:t>
            </a:r>
          </a:p>
          <a:p>
            <a:r>
              <a:rPr lang="en-US" dirty="0"/>
              <a:t>But the fit can be equally good for different compositions, with very different radius implications.</a:t>
            </a:r>
          </a:p>
          <a:p>
            <a:r>
              <a:rPr lang="en-US" dirty="0" err="1"/>
              <a:t>Catuneanu</a:t>
            </a:r>
            <a:r>
              <a:rPr lang="en-US" dirty="0"/>
              <a:t>+ 2013, quiescent NS in M13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H </a:t>
            </a:r>
            <a:r>
              <a:rPr lang="en-US" dirty="0" err="1">
                <a:solidFill>
                  <a:srgbClr val="FF0000"/>
                </a:solidFill>
              </a:rPr>
              <a:t>atm</a:t>
            </a:r>
            <a:r>
              <a:rPr lang="en-US" dirty="0">
                <a:solidFill>
                  <a:srgbClr val="FF0000"/>
                </a:solidFill>
              </a:rPr>
              <a:t>: R=9</a:t>
            </a:r>
            <a:r>
              <a:rPr lang="en-US" baseline="30000" dirty="0">
                <a:solidFill>
                  <a:srgbClr val="FF0000"/>
                </a:solidFill>
              </a:rPr>
              <a:t>+3.0</a:t>
            </a:r>
            <a:r>
              <a:rPr lang="en-US" baseline="-25000" dirty="0">
                <a:solidFill>
                  <a:srgbClr val="FF0000"/>
                </a:solidFill>
              </a:rPr>
              <a:t>-1.5</a:t>
            </a:r>
            <a:r>
              <a:rPr lang="en-US" dirty="0">
                <a:solidFill>
                  <a:srgbClr val="FF0000"/>
                </a:solidFill>
              </a:rPr>
              <a:t> km; He: R=14.6</a:t>
            </a:r>
            <a:r>
              <a:rPr lang="en-US" baseline="30000" dirty="0">
                <a:solidFill>
                  <a:srgbClr val="FF0000"/>
                </a:solidFill>
              </a:rPr>
              <a:t>+3.5</a:t>
            </a:r>
            <a:r>
              <a:rPr lang="en-US" baseline="-25000" dirty="0">
                <a:solidFill>
                  <a:srgbClr val="FF0000"/>
                </a:solidFill>
              </a:rPr>
              <a:t>-3.1</a:t>
            </a:r>
            <a:r>
              <a:rPr lang="en-US" dirty="0">
                <a:solidFill>
                  <a:srgbClr val="FF0000"/>
                </a:solidFill>
              </a:rPr>
              <a:t> km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Equally good fits!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5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2FE9B-9CD0-BE47-9B1A-9B90A7C2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Problem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9A976-D49D-5E42-BE56-C052D489F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/>
              <a:t>Maybe you can argue that H, or He, is more likely for a given star.  Or maybe the star is hot; differences are smaller then.</a:t>
            </a:r>
          </a:p>
          <a:p>
            <a:r>
              <a:rPr lang="en-US" dirty="0"/>
              <a:t>But fits usually assume that the whole surface emits uniformly.  Is that true?  If it isn’t, does that introduce systematic error?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Could we tell based on pulsations, or fit quality?</a:t>
            </a:r>
          </a:p>
          <a:p>
            <a:r>
              <a:rPr lang="en-US" dirty="0"/>
              <a:t>Consider X-ray bursts from neutron stars...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85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r>
              <a:rPr lang="en-US" dirty="0" err="1"/>
              <a:t>Axisymmetrization</a:t>
            </a:r>
            <a:r>
              <a:rPr lang="en-US" dirty="0"/>
              <a:t> of Emission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7C059-43AF-4B4F-8FAE-921F183B4FF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Picture 3" descr="burn1.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2438400" cy="2438400"/>
          </a:xfrm>
          <a:prstGeom prst="rect">
            <a:avLst/>
          </a:prstGeom>
        </p:spPr>
      </p:pic>
      <p:pic>
        <p:nvPicPr>
          <p:cNvPr id="5" name="Picture 4" descr="burn2.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914400"/>
            <a:ext cx="2425700" cy="2413000"/>
          </a:xfrm>
          <a:prstGeom prst="rect">
            <a:avLst/>
          </a:prstGeom>
        </p:spPr>
      </p:pic>
      <p:pic>
        <p:nvPicPr>
          <p:cNvPr id="6" name="Picture 5" descr="burn3.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914400"/>
            <a:ext cx="2400300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276600"/>
            <a:ext cx="787106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Sequence of frames from movie by Anatoly</a:t>
            </a:r>
          </a:p>
          <a:p>
            <a:r>
              <a:rPr lang="en-US" sz="2400" dirty="0" err="1"/>
              <a:t>Spitkovsky</a:t>
            </a:r>
            <a:r>
              <a:rPr lang="en-US" sz="2400" dirty="0"/>
              <a:t> of nuclear burning including Coriolis effect</a:t>
            </a:r>
          </a:p>
          <a:p>
            <a:endParaRPr lang="en-US" sz="2400" dirty="0"/>
          </a:p>
          <a:p>
            <a:r>
              <a:rPr lang="en-US" sz="2400" dirty="0"/>
              <a:t>In this model, burning becomes more axisymmetric</a:t>
            </a:r>
          </a:p>
          <a:p>
            <a:r>
              <a:rPr lang="en-US" sz="2400" dirty="0"/>
              <a:t>with time, but latitudinal variations remain</a:t>
            </a:r>
            <a:br>
              <a:rPr lang="en-US" sz="2400" dirty="0"/>
            </a:br>
            <a:r>
              <a:rPr lang="en-US" sz="2400" dirty="0">
                <a:solidFill>
                  <a:srgbClr val="FF0000"/>
                </a:solidFill>
              </a:rPr>
              <a:t>Note: brightness oscillations are seen in many burst tails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Would such a temperature variation lead to poor fits of</a:t>
            </a:r>
          </a:p>
          <a:p>
            <a:r>
              <a:rPr lang="en-US" sz="2400" dirty="0"/>
              <a:t>single-temperature models?</a:t>
            </a:r>
          </a:p>
        </p:txBody>
      </p:sp>
    </p:spTree>
    <p:extLst>
      <p:ext uri="{BB962C8B-B14F-4D97-AF65-F5344CB8AC3E}">
        <p14:creationId xmlns:p14="http://schemas.microsoft.com/office/powerpoint/2010/main" val="2174448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US" dirty="0"/>
              <a:t>Radius Bias with T Variation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914400"/>
            <a:ext cx="33035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Example of the bias toward low radii from single-temp</a:t>
            </a:r>
          </a:p>
          <a:p>
            <a:r>
              <a:rPr lang="en-US" sz="2000" dirty="0"/>
              <a:t>fits to surface with varying temperature.</a:t>
            </a:r>
          </a:p>
          <a:p>
            <a:endParaRPr lang="en-US" sz="2000" dirty="0"/>
          </a:p>
          <a:p>
            <a:r>
              <a:rPr lang="en-US" sz="2000" dirty="0"/>
              <a:t>Temperature varies smoothly from 2 </a:t>
            </a:r>
            <a:r>
              <a:rPr lang="en-US" sz="2000" dirty="0" err="1"/>
              <a:t>keV</a:t>
            </a:r>
            <a:r>
              <a:rPr lang="en-US" sz="2000" dirty="0"/>
              <a:t> (equator) to 0.2 </a:t>
            </a:r>
            <a:r>
              <a:rPr lang="en-US" sz="2000" dirty="0" err="1"/>
              <a:t>keV</a:t>
            </a:r>
            <a:r>
              <a:rPr lang="en-US" sz="2000" dirty="0"/>
              <a:t> (pole).  </a:t>
            </a:r>
          </a:p>
          <a:p>
            <a:endParaRPr lang="en-US" sz="2000" dirty="0"/>
          </a:p>
          <a:p>
            <a:r>
              <a:rPr lang="en-US" sz="2000" dirty="0"/>
              <a:t>Fit is good, but R is 13% low.  With narrower T profile, correction is larger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Good fit and lack of pulsations does </a:t>
            </a:r>
            <a:r>
              <a:rPr lang="en-US" sz="2000" b="1" i="1" dirty="0">
                <a:solidFill>
                  <a:srgbClr val="FF0000"/>
                </a:solidFill>
              </a:rPr>
              <a:t>not</a:t>
            </a:r>
            <a:r>
              <a:rPr lang="en-US" sz="2000" dirty="0">
                <a:solidFill>
                  <a:srgbClr val="FF0000"/>
                </a:solidFill>
              </a:rPr>
              <a:t> guarantee uniformity!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821" y="6320135"/>
            <a:ext cx="4963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Assume perfect energy response, zero N</a:t>
            </a:r>
            <a:r>
              <a:rPr lang="en-US" sz="2000" baseline="-25000" dirty="0"/>
              <a:t>H</a:t>
            </a:r>
            <a:endParaRPr lang="en-US" sz="20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4EA5E85-8CFF-D243-825E-6C5A003BEE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3235" r="7136" b="19488"/>
          <a:stretch/>
        </p:blipFill>
        <p:spPr>
          <a:xfrm>
            <a:off x="223860" y="1190761"/>
            <a:ext cx="5338740" cy="5005413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829067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B019D-EE8F-6643-8378-45632FB66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r>
              <a:rPr lang="en-US" dirty="0"/>
              <a:t>Systematic Errors are a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DBBAF-FE66-394A-9815-C373D5B1D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result of this exercise, and of much more detailed work, is that we need to worry about systematic errors in many existing EM estimates of neutron star radii</a:t>
            </a:r>
          </a:p>
          <a:p>
            <a:r>
              <a:rPr lang="en-US" dirty="0"/>
              <a:t>There are some exceptions, e.g., the NICER results we’ll discuss later, but GW input is independent and welcome!</a:t>
            </a:r>
          </a:p>
        </p:txBody>
      </p:sp>
    </p:spTree>
    <p:extLst>
      <p:ext uri="{BB962C8B-B14F-4D97-AF65-F5344CB8AC3E}">
        <p14:creationId xmlns:p14="http://schemas.microsoft.com/office/powerpoint/2010/main" val="382318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41CB0-62BF-1243-82C7-674F4E83B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/>
              <a:t>Some Caveats Regarding GW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57D61-8722-5548-8DE0-F4161E8E7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r>
              <a:rPr lang="en-US" dirty="0"/>
              <a:t>The GW170817 radius results from tidal deformability are very promising, but: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As Jim </a:t>
            </a:r>
            <a:r>
              <a:rPr lang="en-US" dirty="0" err="1">
                <a:solidFill>
                  <a:srgbClr val="FF0000"/>
                </a:solidFill>
              </a:rPr>
              <a:t>Lattimer</a:t>
            </a:r>
            <a:r>
              <a:rPr lang="en-US" dirty="0">
                <a:solidFill>
                  <a:srgbClr val="FF0000"/>
                </a:solidFill>
              </a:rPr>
              <a:t> has pointed out, the role of the priors needs to be examined thoroughly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As </a:t>
            </a:r>
            <a:r>
              <a:rPr lang="en-US">
                <a:solidFill>
                  <a:srgbClr val="FF0000"/>
                </a:solidFill>
              </a:rPr>
              <a:t>Sathya points out, </a:t>
            </a:r>
            <a:r>
              <a:rPr lang="en-US" dirty="0">
                <a:solidFill>
                  <a:srgbClr val="FF0000"/>
                </a:solidFill>
              </a:rPr>
              <a:t>careful exploration of possible systematics is necessary</a:t>
            </a:r>
          </a:p>
          <a:p>
            <a:r>
              <a:rPr lang="en-US" dirty="0"/>
              <a:t>What can we do with GW170817 given some additional assumptions?</a:t>
            </a:r>
          </a:p>
        </p:txBody>
      </p:sp>
    </p:spTree>
    <p:extLst>
      <p:ext uri="{BB962C8B-B14F-4D97-AF65-F5344CB8AC3E}">
        <p14:creationId xmlns:p14="http://schemas.microsoft.com/office/powerpoint/2010/main" val="992663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/>
              <a:t>NS Mass Upper Limit?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r>
              <a:rPr lang="en-US" dirty="0"/>
              <a:t>Several papers prior to GW170817 argued for an improved upper limit to NS masses</a:t>
            </a:r>
          </a:p>
          <a:p>
            <a:r>
              <a:rPr lang="en-US" dirty="0"/>
              <a:t>These papers use the idea that for a NS-NS merger to produce a short GRB, there must be a quick collapse to a black hole</a:t>
            </a:r>
          </a:p>
        </p:txBody>
      </p:sp>
    </p:spTree>
    <p:extLst>
      <p:ext uri="{BB962C8B-B14F-4D97-AF65-F5344CB8AC3E}">
        <p14:creationId xmlns:p14="http://schemas.microsoft.com/office/powerpoint/2010/main" val="4109061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Short GRB as NS-NS Merger</a:t>
            </a:r>
          </a:p>
        </p:txBody>
      </p:sp>
      <p:pic>
        <p:nvPicPr>
          <p:cNvPr id="6" name="Content Placeholder 5" descr="nasa2ns.jpg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7" r="-1821"/>
          <a:stretch/>
        </p:blipFill>
        <p:spPr>
          <a:xfrm>
            <a:off x="488128" y="762000"/>
            <a:ext cx="5488130" cy="361339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4343400"/>
            <a:ext cx="8991600" cy="1249363"/>
          </a:xfrm>
        </p:spPr>
        <p:txBody>
          <a:bodyPr/>
          <a:lstStyle/>
          <a:p>
            <a:r>
              <a:rPr lang="en-US" dirty="0" err="1"/>
              <a:t>Murguia-Berthier</a:t>
            </a:r>
            <a:r>
              <a:rPr lang="en-US" dirty="0"/>
              <a:t> et al. (2014) argue that a successful GRB requires collapse to BH in &lt;0.1s; otherwise, </a:t>
            </a:r>
            <a:r>
              <a:rPr lang="en-US" dirty="0">
                <a:latin typeface="Symbol"/>
              </a:rPr>
              <a:t>n</a:t>
            </a:r>
            <a:r>
              <a:rPr lang="en-US" dirty="0"/>
              <a:t> wind increases duration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For GW170817, ~2 second GRB duration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1219200"/>
            <a:ext cx="29555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Frame from NASA</a:t>
            </a:r>
          </a:p>
          <a:p>
            <a:r>
              <a:rPr lang="en-US" sz="2400" dirty="0"/>
              <a:t>simulation of NS-NS</a:t>
            </a:r>
          </a:p>
          <a:p>
            <a:r>
              <a:rPr lang="en-US" sz="2400" dirty="0"/>
              <a:t>merger; note the</a:t>
            </a:r>
          </a:p>
          <a:p>
            <a:r>
              <a:rPr lang="en-US" sz="2400" dirty="0"/>
              <a:t>outflowing gas </a:t>
            </a:r>
          </a:p>
        </p:txBody>
      </p:sp>
    </p:spTree>
    <p:extLst>
      <p:ext uri="{BB962C8B-B14F-4D97-AF65-F5344CB8AC3E}">
        <p14:creationId xmlns:p14="http://schemas.microsoft.com/office/powerpoint/2010/main" val="2834739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4447"/>
            <a:ext cx="8229600" cy="944562"/>
          </a:xfrm>
        </p:spPr>
        <p:txBody>
          <a:bodyPr/>
          <a:lstStyle/>
          <a:p>
            <a:r>
              <a:rPr lang="en-US" dirty="0"/>
              <a:t>The Idea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08237"/>
            <a:ext cx="8382000" cy="4525963"/>
          </a:xfrm>
        </p:spPr>
        <p:txBody>
          <a:bodyPr/>
          <a:lstStyle/>
          <a:p>
            <a:r>
              <a:rPr lang="en-US" sz="2800" dirty="0"/>
              <a:t>We suppose that we need rapid collapse, or a</a:t>
            </a:r>
            <a:br>
              <a:rPr lang="en-US" sz="2800" dirty="0"/>
            </a:br>
            <a:r>
              <a:rPr lang="en-US" sz="2800" dirty="0">
                <a:latin typeface="Symbol"/>
              </a:rPr>
              <a:t>n</a:t>
            </a:r>
            <a:r>
              <a:rPr lang="en-US" sz="2800" dirty="0"/>
              <a:t>-driven wind will load the jet with baryons and lengthen burst</a:t>
            </a:r>
          </a:p>
          <a:p>
            <a:r>
              <a:rPr lang="en-US" sz="2800" dirty="0"/>
              <a:t>Thus NS+NS mass must exceed maximum for rotating star (we assume uniformly rotating)</a:t>
            </a:r>
          </a:p>
          <a:p>
            <a:r>
              <a:rPr lang="en-US" sz="2800" dirty="0"/>
              <a:t>This also places an upper limit on the mass of a slowly rotating star (both depend on EOS)</a:t>
            </a:r>
            <a:br>
              <a:rPr lang="en-US" sz="2800" dirty="0"/>
            </a:br>
            <a:r>
              <a:rPr lang="en-US" sz="2800" dirty="0">
                <a:solidFill>
                  <a:srgbClr val="FF0000"/>
                </a:solidFill>
              </a:rPr>
              <a:t>Maximize using parameterized </a:t>
            </a:r>
            <a:r>
              <a:rPr lang="en-US" sz="2800" dirty="0" err="1">
                <a:solidFill>
                  <a:srgbClr val="FF0000"/>
                </a:solidFill>
              </a:rPr>
              <a:t>eqns</a:t>
            </a:r>
            <a:r>
              <a:rPr lang="en-US" sz="2800" dirty="0">
                <a:solidFill>
                  <a:srgbClr val="FF0000"/>
                </a:solidFill>
              </a:rPr>
              <a:t> of state</a:t>
            </a:r>
          </a:p>
          <a:p>
            <a:r>
              <a:rPr lang="en-US" sz="2800" dirty="0"/>
              <a:t>More precise if masses determined from GWs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0" y="990600"/>
            <a:ext cx="687399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S. Lawrence et al. 2015, </a:t>
            </a:r>
            <a:r>
              <a:rPr lang="en-US" sz="2800" b="1" dirty="0" err="1">
                <a:solidFill>
                  <a:srgbClr val="FF0000"/>
                </a:solidFill>
              </a:rPr>
              <a:t>ApJ</a:t>
            </a:r>
            <a:r>
              <a:rPr lang="en-US" sz="2800" b="1" dirty="0">
                <a:solidFill>
                  <a:srgbClr val="FF0000"/>
                </a:solidFill>
              </a:rPr>
              <a:t>, 808, 186</a:t>
            </a:r>
          </a:p>
          <a:p>
            <a:r>
              <a:rPr lang="en-US" sz="2400" dirty="0">
                <a:solidFill>
                  <a:srgbClr val="FF0000"/>
                </a:solidFill>
              </a:rPr>
              <a:t>(see also </a:t>
            </a:r>
            <a:r>
              <a:rPr lang="en-US" sz="2400" dirty="0" err="1">
                <a:solidFill>
                  <a:srgbClr val="FF0000"/>
                </a:solidFill>
              </a:rPr>
              <a:t>Bauswein</a:t>
            </a:r>
            <a:r>
              <a:rPr lang="en-US" sz="2400" dirty="0">
                <a:solidFill>
                  <a:srgbClr val="FF0000"/>
                </a:solidFill>
              </a:rPr>
              <a:t> et al. 2013; Fryer et al. 2015;</a:t>
            </a:r>
          </a:p>
          <a:p>
            <a:r>
              <a:rPr lang="en-US" sz="2400" dirty="0" err="1">
                <a:solidFill>
                  <a:srgbClr val="FF0000"/>
                </a:solidFill>
              </a:rPr>
              <a:t>Margalit</a:t>
            </a:r>
            <a:r>
              <a:rPr lang="en-US" sz="2400" dirty="0">
                <a:solidFill>
                  <a:srgbClr val="FF0000"/>
                </a:solidFill>
              </a:rPr>
              <a:t> and Metzger 2017)</a:t>
            </a:r>
          </a:p>
        </p:txBody>
      </p:sp>
    </p:spTree>
    <p:extLst>
      <p:ext uri="{BB962C8B-B14F-4D97-AF65-F5344CB8AC3E}">
        <p14:creationId xmlns:p14="http://schemas.microsoft.com/office/powerpoint/2010/main" val="409115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From NS-NS to BH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807075"/>
          </a:xfrm>
        </p:spPr>
        <p:txBody>
          <a:bodyPr/>
          <a:lstStyle/>
          <a:p>
            <a:r>
              <a:rPr lang="en-US" dirty="0"/>
              <a:t>When NSs merge, to make BH they have to have more mass than can be supported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Direct collapse to BH would not allow neutrino wind to increase Y</a:t>
            </a:r>
            <a:r>
              <a:rPr lang="en-US" baseline="-25000" dirty="0">
                <a:solidFill>
                  <a:srgbClr val="FF0000"/>
                </a:solidFill>
              </a:rPr>
              <a:t>e</a:t>
            </a:r>
            <a:r>
              <a:rPr lang="en-US" dirty="0">
                <a:solidFill>
                  <a:srgbClr val="FF0000"/>
                </a:solidFill>
              </a:rPr>
              <a:t>, making optical</a:t>
            </a:r>
          </a:p>
          <a:p>
            <a:r>
              <a:rPr lang="en-US" dirty="0"/>
              <a:t>Two possibilities: </a:t>
            </a:r>
          </a:p>
          <a:p>
            <a:pPr lvl="1"/>
            <a:r>
              <a:rPr lang="en-US" dirty="0" err="1"/>
              <a:t>Hypermassive</a:t>
            </a:r>
            <a:r>
              <a:rPr lang="en-US" dirty="0"/>
              <a:t> NS: supported only because of differential rotation</a:t>
            </a:r>
          </a:p>
          <a:p>
            <a:pPr lvl="1"/>
            <a:r>
              <a:rPr lang="en-US" dirty="0" err="1"/>
              <a:t>Supramassive</a:t>
            </a:r>
            <a:r>
              <a:rPr lang="en-US" dirty="0"/>
              <a:t> NS: supported only because of uniform rotation</a:t>
            </a:r>
          </a:p>
          <a:p>
            <a:r>
              <a:rPr lang="en-US" dirty="0" err="1"/>
              <a:t>Hypermassive</a:t>
            </a:r>
            <a:r>
              <a:rPr lang="en-US" dirty="0"/>
              <a:t> can be more massive, but the state is not expected to last long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CF13-B950-4C47-A984-0D2390F3B76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42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</a:t>
            </a:r>
            <a:r>
              <a:rPr lang="en-US" dirty="0" err="1"/>
              <a:t>Hypermassive</a:t>
            </a:r>
            <a:r>
              <a:rPr lang="en-US" dirty="0"/>
              <a:t> 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/>
          <a:p>
            <a:r>
              <a:rPr lang="en-US" dirty="0"/>
              <a:t>High angular momentum of binary NS leads to differential rotation</a:t>
            </a:r>
          </a:p>
          <a:p>
            <a:r>
              <a:rPr lang="en-US" dirty="0"/>
              <a:t>But internal B fields share angular momentum quickly</a:t>
            </a:r>
          </a:p>
          <a:p>
            <a:r>
              <a:rPr lang="en-US" dirty="0"/>
              <a:t>Uniform rotation in &lt;0.1s, probably</a:t>
            </a:r>
          </a:p>
        </p:txBody>
      </p:sp>
      <p:pic>
        <p:nvPicPr>
          <p:cNvPr id="6" name="Content Placeholder 5" descr="uiuchmn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>
          <a:xfrm>
            <a:off x="4724400" y="1371600"/>
            <a:ext cx="4267200" cy="478215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04C-96F9-9F4E-A3BE-CE4A7D34679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47934" y="6248400"/>
            <a:ext cx="3234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Shapiro group, Univ. of Illinois</a:t>
            </a:r>
          </a:p>
        </p:txBody>
      </p:sp>
    </p:spTree>
    <p:extLst>
      <p:ext uri="{BB962C8B-B14F-4D97-AF65-F5344CB8AC3E}">
        <p14:creationId xmlns:p14="http://schemas.microsoft.com/office/powerpoint/2010/main" val="3954087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</a:t>
            </a:r>
            <a:r>
              <a:rPr lang="en-US" dirty="0" err="1"/>
              <a:t>Supramassive</a:t>
            </a:r>
            <a:r>
              <a:rPr lang="en-US" dirty="0"/>
              <a:t> 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When </a:t>
            </a:r>
            <a:r>
              <a:rPr lang="en-US" dirty="0" err="1"/>
              <a:t>unif</a:t>
            </a:r>
            <a:r>
              <a:rPr lang="en-US" dirty="0"/>
              <a:t>. rotation established, only net loss of angular momentum can slow down star</a:t>
            </a:r>
          </a:p>
          <a:p>
            <a:r>
              <a:rPr lang="en-US" dirty="0"/>
              <a:t>Takes years unless B field is very high (&gt;10</a:t>
            </a:r>
            <a:r>
              <a:rPr lang="en-US" baseline="30000" dirty="0"/>
              <a:t>16</a:t>
            </a:r>
            <a:r>
              <a:rPr lang="en-US" dirty="0"/>
              <a:t> G needed for &lt;0.1 second)</a:t>
            </a:r>
          </a:p>
        </p:txBody>
      </p:sp>
      <p:pic>
        <p:nvPicPr>
          <p:cNvPr id="6" name="Content Placeholder 5" descr="falcke13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6" b="-2143"/>
          <a:stretch/>
        </p:blipFill>
        <p:spPr>
          <a:xfrm>
            <a:off x="4495800" y="1600201"/>
            <a:ext cx="4565703" cy="43688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04C-96F9-9F4E-A3BE-CE4A7D34679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562600" y="6096000"/>
            <a:ext cx="2840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Falcke</a:t>
            </a:r>
            <a:r>
              <a:rPr lang="en-US" dirty="0"/>
              <a:t> and </a:t>
            </a:r>
            <a:r>
              <a:rPr lang="en-US" dirty="0" err="1"/>
              <a:t>Rezzolla</a:t>
            </a:r>
            <a:r>
              <a:rPr lang="en-US" dirty="0"/>
              <a:t> 2013</a:t>
            </a:r>
          </a:p>
        </p:txBody>
      </p:sp>
    </p:spTree>
    <p:extLst>
      <p:ext uri="{BB962C8B-B14F-4D97-AF65-F5344CB8AC3E}">
        <p14:creationId xmlns:p14="http://schemas.microsoft.com/office/powerpoint/2010/main" val="3815575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Line of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876800"/>
          </a:xfrm>
        </p:spPr>
        <p:txBody>
          <a:bodyPr/>
          <a:lstStyle/>
          <a:p>
            <a:r>
              <a:rPr lang="en-US" dirty="0"/>
              <a:t>For collapse to BH, combined baryonic mass of the NSs must exceed the maximum that can be supported in a </a:t>
            </a:r>
            <a:r>
              <a:rPr lang="en-US" dirty="0" err="1"/>
              <a:t>supramassive</a:t>
            </a:r>
            <a:r>
              <a:rPr lang="en-US" dirty="0"/>
              <a:t> state</a:t>
            </a:r>
          </a:p>
          <a:p>
            <a:r>
              <a:rPr lang="en-US" dirty="0"/>
              <a:t>This places a limit on the equation of state</a:t>
            </a:r>
          </a:p>
          <a:p>
            <a:r>
              <a:rPr lang="en-US" dirty="0"/>
              <a:t>That limit translates to an upper limit on the mass of a </a:t>
            </a:r>
            <a:r>
              <a:rPr lang="en-US" i="1" dirty="0"/>
              <a:t>nonrotating</a:t>
            </a:r>
            <a:r>
              <a:rPr lang="en-US" dirty="0"/>
              <a:t> star</a:t>
            </a:r>
          </a:p>
          <a:p>
            <a:r>
              <a:rPr lang="en-US" dirty="0"/>
              <a:t>To get this limit, we need (1) a code to calculate stellar structures, (2) parameterized EOS, and (3) representative NS-NS masses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CF13-B950-4C47-A984-0D2390F3B76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87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Rotating Neutron Star (RNS); </a:t>
            </a:r>
            <a:r>
              <a:rPr lang="en-US" dirty="0" err="1"/>
              <a:t>Stergioulas</a:t>
            </a:r>
            <a:r>
              <a:rPr lang="en-US" dirty="0"/>
              <a:t> and Friedman, plus later modifications by Jocelyn Read, Sharon </a:t>
            </a:r>
            <a:r>
              <a:rPr lang="en-US" dirty="0" err="1"/>
              <a:t>Morsink</a:t>
            </a:r>
            <a:r>
              <a:rPr lang="en-US" dirty="0"/>
              <a:t>, and others.  Assumes uniform rotation</a:t>
            </a:r>
          </a:p>
          <a:p>
            <a:r>
              <a:rPr lang="en-US" dirty="0"/>
              <a:t>Any EOS can be input</a:t>
            </a:r>
          </a:p>
          <a:p>
            <a:r>
              <a:rPr lang="en-US" dirty="0"/>
              <a:t>Outputs mass (gravitational and baryonic), equatorial radius, maximum mass, etc. for any EOS, rotation rate, and central density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CF13-B950-4C47-A984-0D2390F3B76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61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Parameterized EOSs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/>
              <a:t>We use two parameterizations of the EOS:</a:t>
            </a:r>
          </a:p>
          <a:p>
            <a:pPr lvl="1"/>
            <a:r>
              <a:rPr lang="en-US" dirty="0"/>
              <a:t>The Read et al. (2009) piecewise </a:t>
            </a:r>
            <a:r>
              <a:rPr lang="en-US" dirty="0" err="1"/>
              <a:t>polytropic</a:t>
            </a:r>
            <a:r>
              <a:rPr lang="en-US" dirty="0"/>
              <a:t> EOS P(</a:t>
            </a:r>
            <a:r>
              <a:rPr lang="en-US" dirty="0">
                <a:latin typeface="Symbol"/>
              </a:rPr>
              <a:t>r</a:t>
            </a:r>
            <a:r>
              <a:rPr lang="en-US" dirty="0"/>
              <a:t>); often used in GW applications</a:t>
            </a:r>
          </a:p>
          <a:p>
            <a:pPr lvl="1"/>
            <a:r>
              <a:rPr lang="en-US" dirty="0"/>
              <a:t>A more recent EOS </a:t>
            </a:r>
            <a:r>
              <a:rPr lang="en-US" dirty="0">
                <a:latin typeface="Symbol"/>
              </a:rPr>
              <a:t>e</a:t>
            </a:r>
            <a:r>
              <a:rPr lang="en-US" dirty="0"/>
              <a:t>(</a:t>
            </a:r>
            <a:r>
              <a:rPr lang="en-US" dirty="0">
                <a:latin typeface="Symbol"/>
              </a:rPr>
              <a:t>r</a:t>
            </a:r>
            <a:r>
              <a:rPr lang="en-US" dirty="0"/>
              <a:t>) based on </a:t>
            </a:r>
            <a:r>
              <a:rPr lang="en-US" dirty="0" err="1"/>
              <a:t>Gandolfi</a:t>
            </a:r>
            <a:r>
              <a:rPr lang="en-US" dirty="0"/>
              <a:t> et al. fits to elastic scattering data</a:t>
            </a:r>
          </a:p>
          <a:p>
            <a:r>
              <a:rPr lang="en-US" dirty="0"/>
              <a:t>The latter is probably more realistic; we double the error bars in all parameters</a:t>
            </a:r>
          </a:p>
          <a:p>
            <a:r>
              <a:rPr lang="en-US" dirty="0"/>
              <a:t>The former gives larger upper limits to mass, so is more conservative in that sense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CF13-B950-4C47-A984-0D2390F3B76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06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70B9C-1F48-AA4D-B97D-3E9FE93C8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/>
              <a:t>For NS-NS, </a:t>
            </a:r>
            <a:r>
              <a:rPr lang="en-US" dirty="0" err="1"/>
              <a:t>M</a:t>
            </a:r>
            <a:r>
              <a:rPr lang="en-US" baseline="-25000" dirty="0" err="1"/>
              <a:t>chirp</a:t>
            </a:r>
            <a:r>
              <a:rPr lang="en-US" dirty="0"/>
              <a:t> ~gives </a:t>
            </a:r>
            <a:r>
              <a:rPr lang="en-US" dirty="0" err="1"/>
              <a:t>M</a:t>
            </a:r>
            <a:r>
              <a:rPr lang="en-US" baseline="-25000" dirty="0" err="1"/>
              <a:t>total</a:t>
            </a:r>
            <a:endParaRPr lang="en-US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B1CC3-5470-9F4E-9EE8-EBDC5DE10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r>
              <a:rPr lang="en-US" dirty="0"/>
              <a:t>From Lawrence et al. (2015)</a:t>
            </a:r>
          </a:p>
          <a:p>
            <a:r>
              <a:rPr lang="en-US" dirty="0"/>
              <a:t>If a binary has many GW cycles in-band, then the chirp mass </a:t>
            </a:r>
            <a:r>
              <a:rPr lang="en-US" dirty="0" err="1"/>
              <a:t>M</a:t>
            </a:r>
            <a:r>
              <a:rPr lang="en-US" baseline="-25000" dirty="0" err="1"/>
              <a:t>ch</a:t>
            </a:r>
            <a:r>
              <a:rPr lang="en-US" dirty="0"/>
              <a:t>=𝜂</a:t>
            </a:r>
            <a:r>
              <a:rPr lang="en-US" baseline="30000" dirty="0"/>
              <a:t>3/5</a:t>
            </a:r>
            <a:r>
              <a:rPr lang="en-US" dirty="0"/>
              <a:t>M</a:t>
            </a:r>
            <a:r>
              <a:rPr lang="en-US" baseline="-25000" dirty="0"/>
              <a:t>tot</a:t>
            </a:r>
            <a:r>
              <a:rPr lang="en-US" dirty="0"/>
              <a:t> is measured precisely (</a:t>
            </a:r>
            <a:r>
              <a:rPr lang="en-US" dirty="0" err="1"/>
              <a:t>M</a:t>
            </a:r>
            <a:r>
              <a:rPr lang="en-US" baseline="-25000" dirty="0" err="1"/>
              <a:t>ch</a:t>
            </a:r>
            <a:r>
              <a:rPr lang="en-US" dirty="0"/>
              <a:t>=1.188 </a:t>
            </a:r>
            <a:r>
              <a:rPr lang="en-US" dirty="0" err="1"/>
              <a:t>M</a:t>
            </a:r>
            <a:r>
              <a:rPr lang="en-US" baseline="-25000" dirty="0" err="1"/>
              <a:t>sun</a:t>
            </a:r>
            <a:r>
              <a:rPr lang="en-US" dirty="0"/>
              <a:t> for GW170817), where 𝜂=M</a:t>
            </a:r>
            <a:r>
              <a:rPr lang="en-US" baseline="-25000" dirty="0"/>
              <a:t>1</a:t>
            </a:r>
            <a:r>
              <a:rPr lang="en-US" dirty="0"/>
              <a:t>M</a:t>
            </a:r>
            <a:r>
              <a:rPr lang="en-US" baseline="-25000" dirty="0"/>
              <a:t>2</a:t>
            </a:r>
            <a:r>
              <a:rPr lang="en-US" dirty="0"/>
              <a:t>/M</a:t>
            </a:r>
            <a:r>
              <a:rPr lang="en-US" baseline="30000" dirty="0"/>
              <a:t>2</a:t>
            </a:r>
            <a:r>
              <a:rPr lang="en-US" baseline="-25000" dirty="0"/>
              <a:t>tot</a:t>
            </a:r>
          </a:p>
          <a:p>
            <a:r>
              <a:rPr lang="en-US" dirty="0"/>
              <a:t>Minimum mass of NS (~1.1M</a:t>
            </a:r>
            <a:r>
              <a:rPr lang="en-US" baseline="-25000" dirty="0"/>
              <a:t>sun</a:t>
            </a:r>
            <a:r>
              <a:rPr lang="en-US" dirty="0"/>
              <a:t>?) means that 𝜂 is close to its max of ¼, the value for equal masses; full range of uncertainty in </a:t>
            </a:r>
            <a:r>
              <a:rPr lang="en-US" dirty="0" err="1"/>
              <a:t>M</a:t>
            </a:r>
            <a:r>
              <a:rPr lang="en-US" baseline="-25000" dirty="0" err="1"/>
              <a:t>tot</a:t>
            </a:r>
            <a:r>
              <a:rPr lang="en-US" dirty="0"/>
              <a:t> is thus only a few hundredths of </a:t>
            </a:r>
            <a:r>
              <a:rPr lang="en-US" dirty="0" err="1"/>
              <a:t>M</a:t>
            </a:r>
            <a:r>
              <a:rPr lang="en-US" baseline="-25000" dirty="0" err="1"/>
              <a:t>sun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Thus we know </a:t>
            </a:r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baseline="-25000" dirty="0" err="1">
                <a:solidFill>
                  <a:srgbClr val="FF0000"/>
                </a:solidFill>
              </a:rPr>
              <a:t>tot</a:t>
            </a:r>
            <a:r>
              <a:rPr lang="en-US" dirty="0">
                <a:solidFill>
                  <a:srgbClr val="FF0000"/>
                </a:solidFill>
              </a:rPr>
              <a:t> (gravitational) and have good estimate of </a:t>
            </a:r>
            <a:r>
              <a:rPr lang="en-US" dirty="0" err="1">
                <a:solidFill>
                  <a:srgbClr val="FF0000"/>
                </a:solidFill>
              </a:rPr>
              <a:t>M</a:t>
            </a:r>
            <a:r>
              <a:rPr lang="en-US" baseline="-25000" dirty="0" err="1">
                <a:solidFill>
                  <a:srgbClr val="FF0000"/>
                </a:solidFill>
              </a:rPr>
              <a:t>tot</a:t>
            </a:r>
            <a:r>
              <a:rPr lang="en-US" dirty="0">
                <a:solidFill>
                  <a:srgbClr val="FF0000"/>
                </a:solidFill>
              </a:rPr>
              <a:t> (baryonic)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7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4724400" y="1524000"/>
            <a:ext cx="4191000" cy="403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Results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152400" y="1295400"/>
            <a:ext cx="4648200" cy="3840163"/>
          </a:xfrm>
        </p:spPr>
        <p:txBody>
          <a:bodyPr/>
          <a:lstStyle/>
          <a:p>
            <a:r>
              <a:rPr lang="en-US" sz="2800" dirty="0"/>
              <a:t>Assume remnant rotates at mass-shedding limit</a:t>
            </a:r>
          </a:p>
          <a:p>
            <a:r>
              <a:rPr lang="en-US" sz="2800" dirty="0"/>
              <a:t>Lowest mass that we see will place strongest limit</a:t>
            </a:r>
          </a:p>
          <a:p>
            <a:r>
              <a:rPr lang="en-US" sz="2800" dirty="0"/>
              <a:t>For GW170817, results from Lawrence et al. would imply a limit of ~2.15 </a:t>
            </a:r>
            <a:r>
              <a:rPr lang="en-US" sz="2800" dirty="0" err="1"/>
              <a:t>M</a:t>
            </a:r>
            <a:r>
              <a:rPr lang="en-US" sz="2800" baseline="-25000" dirty="0" err="1"/>
              <a:t>sun</a:t>
            </a:r>
            <a:br>
              <a:rPr lang="en-US" sz="2800" dirty="0"/>
            </a:br>
            <a:r>
              <a:rPr lang="en-US" sz="2800" dirty="0" err="1">
                <a:solidFill>
                  <a:srgbClr val="FF0000"/>
                </a:solidFill>
              </a:rPr>
              <a:t>Margalit</a:t>
            </a:r>
            <a:r>
              <a:rPr lang="en-US" sz="2800" dirty="0">
                <a:solidFill>
                  <a:srgbClr val="FF0000"/>
                </a:solidFill>
              </a:rPr>
              <a:t> &amp; Metzger 2017 find </a:t>
            </a:r>
            <a:r>
              <a:rPr lang="en-US" sz="2800" dirty="0" err="1">
                <a:solidFill>
                  <a:srgbClr val="FF0000"/>
                </a:solidFill>
              </a:rPr>
              <a:t>M</a:t>
            </a:r>
            <a:r>
              <a:rPr lang="en-US" sz="2800" baseline="-25000" dirty="0" err="1">
                <a:solidFill>
                  <a:srgbClr val="FF0000"/>
                </a:solidFill>
              </a:rPr>
              <a:t>max</a:t>
            </a:r>
            <a:r>
              <a:rPr lang="en-US" sz="2800" dirty="0">
                <a:solidFill>
                  <a:srgbClr val="FF0000"/>
                </a:solidFill>
              </a:rPr>
              <a:t>=2.17 </a:t>
            </a:r>
            <a:r>
              <a:rPr lang="en-US" sz="2800" dirty="0" err="1">
                <a:solidFill>
                  <a:srgbClr val="FF0000"/>
                </a:solidFill>
              </a:rPr>
              <a:t>M</a:t>
            </a:r>
            <a:r>
              <a:rPr lang="en-US" sz="2800" baseline="-25000" dirty="0" err="1">
                <a:solidFill>
                  <a:srgbClr val="FF0000"/>
                </a:solidFill>
              </a:rPr>
              <a:t>sun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Fully consistent!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6172200" y="4343400"/>
            <a:ext cx="0" cy="304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7239000" y="4038600"/>
            <a:ext cx="0" cy="304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8305800" y="3733800"/>
            <a:ext cx="0" cy="304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4876800" y="5715000"/>
            <a:ext cx="3944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Lawrence et al. (2015)</a:t>
            </a:r>
          </a:p>
        </p:txBody>
      </p:sp>
      <p:pic>
        <p:nvPicPr>
          <p:cNvPr id="8" name="Content Placeholder 7" descr="f1.pdf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7" b="20031"/>
          <a:stretch/>
        </p:blipFill>
        <p:spPr>
          <a:xfrm>
            <a:off x="4648200" y="1524000"/>
            <a:ext cx="4724400" cy="4123331"/>
          </a:xfrm>
        </p:spPr>
      </p:pic>
      <p:sp>
        <p:nvSpPr>
          <p:cNvPr id="9" name="Rectangle 8"/>
          <p:cNvSpPr/>
          <p:nvPr/>
        </p:nvSpPr>
        <p:spPr bwMode="auto">
          <a:xfrm>
            <a:off x="7543800" y="1828800"/>
            <a:ext cx="533400" cy="3048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6804876" y="3101125"/>
            <a:ext cx="200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GW170817</a:t>
            </a:r>
          </a:p>
        </p:txBody>
      </p:sp>
    </p:spTree>
    <p:extLst>
      <p:ext uri="{BB962C8B-B14F-4D97-AF65-F5344CB8AC3E}">
        <p14:creationId xmlns:p14="http://schemas.microsoft.com/office/powerpoint/2010/main" val="280110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Caution Required!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</p:spPr>
        <p:txBody>
          <a:bodyPr/>
          <a:lstStyle/>
          <a:p>
            <a:r>
              <a:rPr lang="en-US" dirty="0"/>
              <a:t>No definitive evidence of quick collapse</a:t>
            </a:r>
          </a:p>
          <a:p>
            <a:r>
              <a:rPr lang="en-US" dirty="0"/>
              <a:t>Metzger (2017) argues that B~10</a:t>
            </a:r>
            <a:r>
              <a:rPr lang="en-US" baseline="30000" dirty="0"/>
              <a:t>16</a:t>
            </a:r>
            <a:r>
              <a:rPr lang="en-US" dirty="0"/>
              <a:t> G is inevitable, thus rapid </a:t>
            </a:r>
            <a:r>
              <a:rPr lang="en-US" dirty="0" err="1"/>
              <a:t>spindown</a:t>
            </a:r>
            <a:r>
              <a:rPr lang="en-US" dirty="0"/>
              <a:t> and injection of </a:t>
            </a:r>
            <a:r>
              <a:rPr lang="en-US" dirty="0" err="1"/>
              <a:t>spindown</a:t>
            </a:r>
            <a:r>
              <a:rPr lang="en-US" dirty="0"/>
              <a:t> energy... but not clear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For example, if internal ang. mom. shared in ~10 </a:t>
            </a:r>
            <a:r>
              <a:rPr lang="en-US" dirty="0" err="1">
                <a:solidFill>
                  <a:srgbClr val="FF0000"/>
                </a:solidFill>
              </a:rPr>
              <a:t>ms</a:t>
            </a:r>
            <a:r>
              <a:rPr lang="en-US" dirty="0">
                <a:solidFill>
                  <a:srgbClr val="FF0000"/>
                </a:solidFill>
              </a:rPr>
              <a:t>, not much time for amplification</a:t>
            </a:r>
          </a:p>
          <a:p>
            <a:r>
              <a:rPr lang="en-US" dirty="0"/>
              <a:t>Not obvious what would be conclusive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Late-time injection of energy would mean NS</a:t>
            </a:r>
          </a:p>
          <a:p>
            <a:r>
              <a:rPr lang="en-US" dirty="0"/>
              <a:t>For a very high signal to noise event, there would be a difference in the GW ringdown</a:t>
            </a:r>
          </a:p>
        </p:txBody>
      </p:sp>
    </p:spTree>
    <p:extLst>
      <p:ext uri="{BB962C8B-B14F-4D97-AF65-F5344CB8AC3E}">
        <p14:creationId xmlns:p14="http://schemas.microsoft.com/office/powerpoint/2010/main" val="721926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0361B-6C88-3743-B0F8-7FC7F2E5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NICER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A8D37-44D8-7644-870E-A2FBBBEC0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dirty="0"/>
              <a:t>Electromagnetic observations will still have something to say</a:t>
            </a:r>
          </a:p>
          <a:p>
            <a:r>
              <a:rPr lang="en-US" dirty="0"/>
              <a:t>Results from the Neutron star Interior Composition </a:t>
            </a:r>
            <a:r>
              <a:rPr lang="en-US" dirty="0" err="1"/>
              <a:t>ExploreR</a:t>
            </a:r>
            <a:r>
              <a:rPr lang="en-US" dirty="0"/>
              <a:t> should be out later this year</a:t>
            </a:r>
          </a:p>
          <a:p>
            <a:r>
              <a:rPr lang="en-US" dirty="0"/>
              <a:t>The radius measurements are expected to be more precise than the results on GW170817 (&lt;5% at 1 </a:t>
            </a:r>
            <a:r>
              <a:rPr lang="en-US" dirty="0" err="1"/>
              <a:t>std</a:t>
            </a:r>
            <a:r>
              <a:rPr lang="en-US" dirty="0"/>
              <a:t> dev)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Complementary results; a wonderful state of affairs!</a:t>
            </a:r>
          </a:p>
        </p:txBody>
      </p:sp>
    </p:spTree>
    <p:extLst>
      <p:ext uri="{BB962C8B-B14F-4D97-AF65-F5344CB8AC3E}">
        <p14:creationId xmlns:p14="http://schemas.microsoft.com/office/powerpoint/2010/main" val="2317691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dirty="0"/>
              <a:t>Ray Tracing and Waveforms</a:t>
            </a:r>
          </a:p>
        </p:txBody>
      </p:sp>
      <p:sp>
        <p:nvSpPr>
          <p:cNvPr id="1650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4572000" cy="5181600"/>
          </a:xfrm>
        </p:spPr>
        <p:txBody>
          <a:bodyPr/>
          <a:lstStyle/>
          <a:p>
            <a:r>
              <a:rPr lang="en-US" sz="2400" dirty="0"/>
              <a:t>Rapidly rotating star</a:t>
            </a:r>
            <a:br>
              <a:rPr lang="en-US" sz="2400" dirty="0"/>
            </a:br>
            <a:r>
              <a:rPr lang="en-US" sz="2400" dirty="0">
                <a:solidFill>
                  <a:schemeClr val="tx2"/>
                </a:solidFill>
              </a:rPr>
              <a:t>~200-600 Hz</a:t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chemeClr val="tx2"/>
                </a:solidFill>
              </a:rPr>
              <a:t>v</a:t>
            </a:r>
            <a:r>
              <a:rPr lang="en-US" sz="2400" baseline="-25000" dirty="0">
                <a:solidFill>
                  <a:schemeClr val="tx2"/>
                </a:solidFill>
              </a:rPr>
              <a:t>surf</a:t>
            </a:r>
            <a:r>
              <a:rPr lang="en-US" sz="2400" dirty="0">
                <a:solidFill>
                  <a:schemeClr val="tx2"/>
                </a:solidFill>
              </a:rPr>
              <a:t>~0.1-0.2c</a:t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chemeClr val="tx2"/>
                </a:solidFill>
              </a:rPr>
              <a:t>SR+GR effects</a:t>
            </a:r>
            <a:endParaRPr lang="en-US" sz="2400" dirty="0"/>
          </a:p>
          <a:p>
            <a:r>
              <a:rPr lang="en-US" sz="2400" dirty="0"/>
              <a:t>Waveform is informative about both M and R</a:t>
            </a:r>
          </a:p>
          <a:p>
            <a:r>
              <a:rPr lang="en-US" sz="2400" dirty="0"/>
              <a:t>Must deal carefully with degeneracies</a:t>
            </a:r>
          </a:p>
        </p:txBody>
      </p:sp>
      <p:pic>
        <p:nvPicPr>
          <p:cNvPr id="9" name="Content Placeholder 3" descr="burning1.pn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" r="3704"/>
          <a:stretch>
            <a:fillRect/>
          </a:stretch>
        </p:blipFill>
        <p:spPr>
          <a:xfrm>
            <a:off x="4800600" y="1447800"/>
            <a:ext cx="3810000" cy="4114800"/>
          </a:xfrm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181600" y="5562600"/>
            <a:ext cx="3429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Figure from Anatoly </a:t>
            </a:r>
            <a:r>
              <a:rPr lang="en-US" dirty="0" err="1"/>
              <a:t>Spitkovsky</a:t>
            </a:r>
            <a:endParaRPr lang="en-US" dirty="0"/>
          </a:p>
          <a:p>
            <a:r>
              <a:rPr lang="en-US" dirty="0"/>
              <a:t>Hot spot during an X-ray burst</a:t>
            </a:r>
          </a:p>
        </p:txBody>
      </p:sp>
    </p:spTree>
    <p:extLst>
      <p:ext uri="{BB962C8B-B14F-4D97-AF65-F5344CB8AC3E}">
        <p14:creationId xmlns:p14="http://schemas.microsoft.com/office/powerpoint/2010/main" val="2273261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dirty="0"/>
              <a:t>Systematic Errors May Not Be A Problem for NICER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534400" cy="4876800"/>
          </a:xfrm>
        </p:spPr>
        <p:txBody>
          <a:bodyPr/>
          <a:lstStyle/>
          <a:p>
            <a:r>
              <a:rPr lang="en-US" sz="2800" dirty="0"/>
              <a:t>In addition to the &lt;5% precisions expected with NICER observations, the systematic deviations examined so far aren’t as problematic as in other methods</a:t>
            </a:r>
            <a:br>
              <a:rPr lang="en-US" sz="2800"/>
            </a:br>
            <a:r>
              <a:rPr lang="en-US" sz="2800">
                <a:solidFill>
                  <a:srgbClr val="FF0000"/>
                </a:solidFill>
              </a:rPr>
              <a:t>This </a:t>
            </a:r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>
                <a:solidFill>
                  <a:srgbClr val="FF0000"/>
                </a:solidFill>
              </a:rPr>
              <a:t>as </a:t>
            </a:r>
            <a:r>
              <a:rPr lang="en-US" sz="2800" dirty="0">
                <a:solidFill>
                  <a:srgbClr val="FF0000"/>
                </a:solidFill>
              </a:rPr>
              <a:t>been a major focus of the work I have done with Fred Lamb over the last five years</a:t>
            </a:r>
          </a:p>
          <a:p>
            <a:r>
              <a:rPr lang="en-US" sz="2800" dirty="0"/>
              <a:t>Examples: spot shape, spectrum, beaming pattern, temperature distribution, modulated power law, incorrect background</a:t>
            </a:r>
          </a:p>
          <a:p>
            <a:r>
              <a:rPr lang="en-US" sz="2800" dirty="0"/>
              <a:t>No substantial bias for statistically good fit and tight constraints for these examples</a:t>
            </a:r>
          </a:p>
        </p:txBody>
      </p:sp>
    </p:spTree>
    <p:extLst>
      <p:ext uri="{BB962C8B-B14F-4D97-AF65-F5344CB8AC3E}">
        <p14:creationId xmlns:p14="http://schemas.microsoft.com/office/powerpoint/2010/main" val="384094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983163"/>
          </a:xfrm>
        </p:spPr>
        <p:txBody>
          <a:bodyPr/>
          <a:lstStyle/>
          <a:p>
            <a:r>
              <a:rPr lang="en-US" dirty="0"/>
              <a:t>After the remarkable discovery of GW170817, where do we go next?</a:t>
            </a:r>
          </a:p>
          <a:p>
            <a:r>
              <a:rPr lang="en-US" dirty="0"/>
              <a:t>LIGO and Virgo, and their fellow detectors, will improve dramatically</a:t>
            </a:r>
          </a:p>
          <a:p>
            <a:r>
              <a:rPr lang="en-US" dirty="0"/>
              <a:t>NICER measurements will roll in</a:t>
            </a:r>
          </a:p>
          <a:p>
            <a:r>
              <a:rPr lang="en-US" dirty="0"/>
              <a:t>Will we find very heavy neutron stars?</a:t>
            </a:r>
          </a:p>
          <a:p>
            <a:r>
              <a:rPr lang="en-US" dirty="0"/>
              <a:t>Will we be able to measure their radii?</a:t>
            </a:r>
          </a:p>
          <a:p>
            <a:r>
              <a:rPr lang="en-US" dirty="0"/>
              <a:t>Stay tuned!</a:t>
            </a:r>
          </a:p>
        </p:txBody>
      </p:sp>
    </p:spTree>
    <p:extLst>
      <p:ext uri="{BB962C8B-B14F-4D97-AF65-F5344CB8AC3E}">
        <p14:creationId xmlns:p14="http://schemas.microsoft.com/office/powerpoint/2010/main" val="41365876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1176</Words>
  <Application>Microsoft Macintosh PowerPoint</Application>
  <PresentationFormat>On-screen Show (4:3)</PresentationFormat>
  <Paragraphs>145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ＭＳ Ｐゴシック</vt:lpstr>
      <vt:lpstr>Arial</vt:lpstr>
      <vt:lpstr>Symbol</vt:lpstr>
      <vt:lpstr>Default Design</vt:lpstr>
      <vt:lpstr>What can NS mergers tell us about dense matter?</vt:lpstr>
      <vt:lpstr>Outline</vt:lpstr>
      <vt:lpstr>Difficulties in measuring NS radii</vt:lpstr>
      <vt:lpstr>Problem #1</vt:lpstr>
      <vt:lpstr>Problem #2</vt:lpstr>
      <vt:lpstr>Axisymmetrization of Emission</vt:lpstr>
      <vt:lpstr>Radius Bias with T Variation</vt:lpstr>
      <vt:lpstr>Systematic Errors are a Problem</vt:lpstr>
      <vt:lpstr>Some Caveats Regarding GW</vt:lpstr>
      <vt:lpstr>NS Mass Upper Limit?</vt:lpstr>
      <vt:lpstr>Short GRB as NS-NS Merger</vt:lpstr>
      <vt:lpstr>The Idea</vt:lpstr>
      <vt:lpstr>From NS-NS to BH</vt:lpstr>
      <vt:lpstr>Step 1: Hypermassive NS</vt:lpstr>
      <vt:lpstr>Step 2: Supramassive NS</vt:lpstr>
      <vt:lpstr>Our Line of Argument</vt:lpstr>
      <vt:lpstr>The Code</vt:lpstr>
      <vt:lpstr>The Parameterized EOSs</vt:lpstr>
      <vt:lpstr>For NS-NS, Mchirp ~gives Mtotal</vt:lpstr>
      <vt:lpstr>Example Results</vt:lpstr>
      <vt:lpstr>Caution Required!</vt:lpstr>
      <vt:lpstr>NICER</vt:lpstr>
      <vt:lpstr>Ray Tracing and Waveforms</vt:lpstr>
      <vt:lpstr>Systematic Errors May Not Be A Problem for NICER</vt:lpstr>
      <vt:lpstr>What’s Next?</vt:lpstr>
    </vt:vector>
  </TitlesOfParts>
  <Company>Astronomy U of MD</Company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Neutron Stars</dc:title>
  <dc:creator>student</dc:creator>
  <cp:lastModifiedBy>Microsoft Office User</cp:lastModifiedBy>
  <cp:revision>378</cp:revision>
  <dcterms:created xsi:type="dcterms:W3CDTF">2006-10-09T18:09:19Z</dcterms:created>
  <dcterms:modified xsi:type="dcterms:W3CDTF">2018-06-13T20:17:55Z</dcterms:modified>
</cp:coreProperties>
</file>