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5" r:id="rId4"/>
    <p:sldId id="300" r:id="rId5"/>
    <p:sldId id="296" r:id="rId6"/>
    <p:sldId id="301" r:id="rId7"/>
    <p:sldId id="287" r:id="rId8"/>
    <p:sldId id="288" r:id="rId9"/>
    <p:sldId id="290" r:id="rId10"/>
    <p:sldId id="291" r:id="rId11"/>
    <p:sldId id="292" r:id="rId12"/>
    <p:sldId id="295" r:id="rId13"/>
    <p:sldId id="297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0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1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0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6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4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6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8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6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6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CE18A-8BD3-48E8-B55F-039C199E30AF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89F77-81FB-4E25-99E1-70E682A9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3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png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Rotational configuration of quark stars and their impact on post-merger behaviors</a:t>
            </a:r>
            <a:endParaRPr lang="en-US" sz="54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Enping Zhou</a:t>
            </a:r>
          </a:p>
          <a:p>
            <a:r>
              <a:rPr lang="en-US" sz="1800" dirty="0" smtClean="0"/>
              <a:t>Peking University</a:t>
            </a:r>
          </a:p>
          <a:p>
            <a:r>
              <a:rPr lang="en-US" sz="1800" dirty="0" smtClean="0"/>
              <a:t>Advisor: Prof. </a:t>
            </a:r>
            <a:r>
              <a:rPr lang="en-US" sz="1800" dirty="0" err="1" smtClean="0"/>
              <a:t>Renxin</a:t>
            </a:r>
            <a:r>
              <a:rPr lang="en-US" sz="1800" dirty="0" smtClean="0"/>
              <a:t> Xu, Prof. Luciano </a:t>
            </a:r>
            <a:r>
              <a:rPr lang="en-US" sz="1800" dirty="0" err="1" smtClean="0"/>
              <a:t>Rezzolla</a:t>
            </a:r>
            <a:r>
              <a:rPr lang="en-US" sz="1800" dirty="0" smtClean="0"/>
              <a:t> and Dr. </a:t>
            </a:r>
            <a:r>
              <a:rPr lang="en-US" sz="1800" dirty="0" err="1" smtClean="0"/>
              <a:t>Antonios</a:t>
            </a:r>
            <a:r>
              <a:rPr lang="en-US" sz="1800" dirty="0" smtClean="0"/>
              <a:t> </a:t>
            </a:r>
            <a:r>
              <a:rPr lang="en-US" sz="1800" dirty="0" err="1" smtClean="0"/>
              <a:t>Tsokaros</a:t>
            </a:r>
            <a:endParaRPr lang="en-US" sz="1800" dirty="0" smtClean="0"/>
          </a:p>
          <a:p>
            <a:pPr>
              <a:lnSpc>
                <a:spcPct val="100000"/>
              </a:lnSpc>
            </a:pPr>
            <a:r>
              <a:rPr lang="en-US" sz="1800" dirty="0" smtClean="0"/>
              <a:t>CSQCD VII</a:t>
            </a:r>
          </a:p>
          <a:p>
            <a:pPr>
              <a:lnSpc>
                <a:spcPct val="100000"/>
              </a:lnSpc>
            </a:pPr>
            <a:r>
              <a:rPr lang="en-US" sz="1800" dirty="0" smtClean="0"/>
              <a:t>June 11 </a:t>
            </a:r>
            <a:r>
              <a:rPr lang="en-US" sz="1800" dirty="0"/>
              <a:t>2018 @ </a:t>
            </a:r>
            <a:r>
              <a:rPr lang="en-US" sz="1800" dirty="0" smtClean="0"/>
              <a:t>New York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634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Constrain </a:t>
            </a:r>
            <a:r>
              <a:rPr lang="en-US" altLang="zh-CN" dirty="0" err="1" smtClean="0"/>
              <a:t>EoS</a:t>
            </a:r>
            <a:r>
              <a:rPr lang="en-US" altLang="zh-CN" dirty="0" smtClean="0"/>
              <a:t> in GW era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6" y="1188103"/>
            <a:ext cx="8606795" cy="40237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68" y="5158935"/>
            <a:ext cx="3465096" cy="723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828" y="5164565"/>
            <a:ext cx="3117108" cy="9612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5242" y="5142604"/>
            <a:ext cx="2600233" cy="8842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48" y="5829908"/>
            <a:ext cx="343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dirty="0" err="1" smtClean="0"/>
              <a:t>Sekiguchi’s</a:t>
            </a:r>
            <a:r>
              <a:rPr lang="en-US" altLang="zh-CN" dirty="0" smtClean="0"/>
              <a:t> talk in QCS2017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23208" y="6193359"/>
            <a:ext cx="8196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NS or QS or BH ? ( </a:t>
            </a:r>
            <a:r>
              <a:rPr lang="en-US" dirty="0" smtClean="0">
                <a:solidFill>
                  <a:srgbClr val="0070C0"/>
                </a:solidFill>
              </a:rPr>
              <a:t>Nuclear Physics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70C0"/>
                </a:solidFill>
              </a:rPr>
              <a:t>Astrophysics</a:t>
            </a:r>
            <a:r>
              <a:rPr lang="en-US" dirty="0" smtClean="0"/>
              <a:t>; </a:t>
            </a:r>
            <a:r>
              <a:rPr lang="en-US" dirty="0" err="1" smtClean="0">
                <a:solidFill>
                  <a:srgbClr val="0070C0"/>
                </a:solidFill>
              </a:rPr>
              <a:t>Numerics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91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GRBs and HMNS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359798"/>
            <a:ext cx="8002935" cy="458380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3192" y="6251331"/>
            <a:ext cx="593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Ruiz et al. 2018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548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GRBs and HMNS</a:t>
            </a:r>
            <a:endParaRPr 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9072" y="3657600"/>
            <a:ext cx="4307456" cy="3200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45457" y="2319399"/>
            <a:ext cx="376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</a:t>
            </a:r>
            <a:r>
              <a:rPr lang="en-US" altLang="zh-CN" dirty="0" err="1" smtClean="0"/>
              <a:t>reu</a:t>
            </a:r>
            <a:r>
              <a:rPr lang="en-US" altLang="zh-CN" dirty="0" smtClean="0"/>
              <a:t> &amp; </a:t>
            </a:r>
            <a:r>
              <a:rPr lang="en-US" altLang="zh-CN" dirty="0" err="1" smtClean="0"/>
              <a:t>Rezzolla</a:t>
            </a:r>
            <a:r>
              <a:rPr lang="en-US" altLang="zh-CN" dirty="0" smtClean="0"/>
              <a:t> 2016</a:t>
            </a:r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41894"/>
            <a:ext cx="5120103" cy="320263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3298" y="5020574"/>
            <a:ext cx="4201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</a:t>
            </a:r>
            <a:r>
              <a:rPr lang="en-US" altLang="zh-CN" dirty="0" err="1" smtClean="0"/>
              <a:t>ezzolla</a:t>
            </a:r>
            <a:r>
              <a:rPr lang="en-US" altLang="zh-CN" dirty="0" smtClean="0"/>
              <a:t> &amp; </a:t>
            </a:r>
            <a:r>
              <a:rPr lang="en-US" altLang="zh-CN" dirty="0" err="1" smtClean="0"/>
              <a:t>Zanotti</a:t>
            </a:r>
            <a:r>
              <a:rPr lang="en-US" altLang="zh-CN" dirty="0" smtClean="0"/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152083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Ejecta and HMNS 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42" y="1579245"/>
            <a:ext cx="4351027" cy="42710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95555" y="5917721"/>
            <a:ext cx="264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Shibata et al. 2017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5057169" y="3293331"/>
                <a:ext cx="381093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Dynamical ejecta:  0.01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dirty="0" smtClean="0"/>
                  <a:t> at most</a:t>
                </a:r>
              </a:p>
              <a:p>
                <a:r>
                  <a:rPr lang="en-US" dirty="0" smtClean="0"/>
                  <a:t>(0.05 to explain AT 2017gfo)</a:t>
                </a:r>
              </a:p>
              <a:p>
                <a:endParaRPr lang="en-US" dirty="0"/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Viscous-driven ejecta from HMNS</a:t>
                </a: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Neutrino irradiation from HMNS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169" y="3293331"/>
                <a:ext cx="3810931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440" t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4942936" y="5917721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Question: How about quark stars?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 vs QS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sz="2000" dirty="0" smtClean="0"/>
              <a:t>crust/</a:t>
            </a:r>
            <a:r>
              <a:rPr lang="en-US" sz="2000" dirty="0" err="1" smtClean="0"/>
              <a:t>superfluidity</a:t>
            </a:r>
            <a:r>
              <a:rPr lang="en-US" sz="2000" dirty="0" smtClean="0"/>
              <a:t>/exotic core               unified/finite surface density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raw egg                                                             cooked egg</a:t>
            </a:r>
            <a:endParaRPr lang="en-US" sz="2000" dirty="0"/>
          </a:p>
        </p:txBody>
      </p:sp>
      <p:pic>
        <p:nvPicPr>
          <p:cNvPr id="4" name="内容占位符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2815174"/>
            <a:ext cx="3343275" cy="1828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75" y="2767716"/>
            <a:ext cx="3099014" cy="192371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7917" y="4908430"/>
            <a:ext cx="7384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are different in terms of </a:t>
            </a:r>
            <a:r>
              <a:rPr lang="en-US" dirty="0" smtClean="0">
                <a:solidFill>
                  <a:srgbClr val="FF0000"/>
                </a:solidFill>
              </a:rPr>
              <a:t>deformability</a:t>
            </a:r>
            <a:r>
              <a:rPr lang="en-US" dirty="0" smtClean="0"/>
              <a:t> (see Li’s talk) and </a:t>
            </a:r>
            <a:r>
              <a:rPr lang="en-US" dirty="0" smtClean="0">
                <a:solidFill>
                  <a:srgbClr val="00B0F0"/>
                </a:solidFill>
              </a:rPr>
              <a:t>spinning</a:t>
            </a:r>
            <a:r>
              <a:rPr lang="en-US" dirty="0" smtClean="0"/>
              <a:t>..</a:t>
            </a:r>
          </a:p>
          <a:p>
            <a:endParaRPr lang="en-US" dirty="0"/>
          </a:p>
          <a:p>
            <a:r>
              <a:rPr lang="en-US" dirty="0" smtClean="0"/>
              <a:t>Uniformly RQS can become 40% more massive than it’s TOV limit, compared to 20% for NSs.</a:t>
            </a:r>
          </a:p>
          <a:p>
            <a:endParaRPr lang="en-US" dirty="0"/>
          </a:p>
          <a:p>
            <a:r>
              <a:rPr lang="en-US" dirty="0" smtClean="0"/>
              <a:t>What about differential rotation?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0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Differentially RNS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967" y="1673437"/>
            <a:ext cx="5285335" cy="48433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59" y="4625229"/>
            <a:ext cx="2316681" cy="6782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66692" y="1690689"/>
            <a:ext cx="2039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Differentially rotation law:</a:t>
            </a:r>
          </a:p>
          <a:p>
            <a:r>
              <a:rPr lang="en-US" altLang="zh-CN" dirty="0" smtClean="0"/>
              <a:t>J-</a:t>
            </a:r>
            <a:r>
              <a:rPr lang="en-US" altLang="zh-CN" dirty="0" err="1" smtClean="0"/>
              <a:t>const</a:t>
            </a:r>
            <a:r>
              <a:rPr lang="en-US" altLang="zh-CN" dirty="0" smtClean="0"/>
              <a:t> law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(Newtonian limit):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354" y="2808670"/>
            <a:ext cx="1900442" cy="37479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08762" y="6029864"/>
            <a:ext cx="2836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Rezzolla</a:t>
            </a:r>
            <a:r>
              <a:rPr lang="en-US" dirty="0" smtClean="0"/>
              <a:t> &amp; </a:t>
            </a:r>
            <a:r>
              <a:rPr lang="en-US" dirty="0" err="1" smtClean="0"/>
              <a:t>Zanotti</a:t>
            </a:r>
            <a:r>
              <a:rPr lang="en-US" dirty="0" smtClean="0"/>
              <a:t>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0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Differentially RNS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0881"/>
            <a:ext cx="4579170" cy="35437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345" y="1470881"/>
            <a:ext cx="4240850" cy="35437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828800" y="5014605"/>
                <a:ext cx="5776546" cy="1763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err="1"/>
                  <a:t>Bozzola</a:t>
                </a:r>
                <a:r>
                  <a:rPr lang="en-US" altLang="zh-CN" dirty="0"/>
                  <a:t> et al. </a:t>
                </a:r>
                <a:r>
                  <a:rPr lang="en-US" altLang="zh-CN" dirty="0" smtClean="0"/>
                  <a:t>2017</a:t>
                </a:r>
              </a:p>
              <a:p>
                <a:endParaRPr lang="en-US" altLang="zh-CN" dirty="0" smtClean="0"/>
              </a:p>
              <a:p>
                <a:r>
                  <a:rPr lang="en-US" altLang="zh-CN" dirty="0" smtClean="0"/>
                  <a:t>Universal relation for each </a:t>
                </a:r>
                <a:r>
                  <a:rPr lang="en-US" altLang="zh-CN" dirty="0" err="1" smtClean="0"/>
                  <a:t>EoSs</a:t>
                </a:r>
                <a:r>
                  <a:rPr lang="en-US" altLang="zh-CN" dirty="0" smtClean="0"/>
                  <a:t> with respect to different </a:t>
                </a:r>
                <a:r>
                  <a:rPr lang="en-US" altLang="zh-CN" dirty="0" err="1" smtClean="0"/>
                  <a:t>drot</a:t>
                </a:r>
                <a:r>
                  <a:rPr lang="en-US" altLang="zh-CN" dirty="0" smtClean="0"/>
                  <a:t> degree.</a:t>
                </a:r>
              </a:p>
              <a:p>
                <a:r>
                  <a:rPr lang="en-US" altLang="zh-CN" dirty="0" smtClean="0"/>
                  <a:t>Held 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CN" dirty="0" smtClean="0">
                    <a:solidFill>
                      <a:srgbClr val="FF0000"/>
                    </a:solidFill>
                  </a:rPr>
                  <a:t> ~(0.5,2)</a:t>
                </a:r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5014605"/>
                <a:ext cx="5776546" cy="1763753"/>
              </a:xfrm>
              <a:prstGeom prst="rect">
                <a:avLst/>
              </a:prstGeom>
              <a:blipFill rotWithShape="0">
                <a:blip r:embed="rId4"/>
                <a:stretch>
                  <a:fillRect l="-844" t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652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Drot</a:t>
            </a:r>
            <a:r>
              <a:rPr lang="en-US" altLang="zh-CN" dirty="0" smtClean="0"/>
              <a:t> RQS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5855677" y="2048608"/>
                <a:ext cx="2659673" cy="2351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/>
                  <a:t>For both LX model and MIT model</a:t>
                </a:r>
              </a:p>
              <a:p>
                <a:r>
                  <a:rPr lang="en-US" altLang="zh-CN" dirty="0" smtClean="0"/>
                  <a:t>Critical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CN" dirty="0" smtClean="0"/>
                  <a:t> for 1% deviation from uniform rotating is equal to </a:t>
                </a:r>
                <a:r>
                  <a:rPr lang="en-US" altLang="zh-CN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altLang="zh-CN" dirty="0" smtClean="0"/>
                  <a:t>.</a:t>
                </a:r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CN" dirty="0" smtClean="0"/>
                  <a:t> ~ 1 is already significantly different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677" y="2048608"/>
                <a:ext cx="2659673" cy="2351541"/>
              </a:xfrm>
              <a:prstGeom prst="rect">
                <a:avLst/>
              </a:prstGeom>
              <a:blipFill rotWithShape="0">
                <a:blip r:embed="rId2"/>
                <a:stretch>
                  <a:fillRect l="-2064" t="-1295" r="-1147" b="-2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4" y="1231859"/>
            <a:ext cx="3881888" cy="562614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40049" y="5244861"/>
            <a:ext cx="28909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GR initial data code </a:t>
            </a:r>
            <a:endParaRPr lang="en-US" dirty="0"/>
          </a:p>
          <a:p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ompact </a:t>
            </a:r>
            <a:r>
              <a:rPr lang="en-US" dirty="0" smtClean="0">
                <a:solidFill>
                  <a:srgbClr val="0070C0"/>
                </a:solidFill>
              </a:rPr>
              <a:t>O</a:t>
            </a:r>
            <a:r>
              <a:rPr lang="en-US" dirty="0" smtClean="0"/>
              <a:t>bject </a:t>
            </a:r>
            <a:r>
              <a:rPr lang="en-US" dirty="0" err="1" smtClean="0">
                <a:solidFill>
                  <a:srgbClr val="0070C0"/>
                </a:solidFill>
              </a:rPr>
              <a:t>CAL</a:t>
            </a:r>
            <a:r>
              <a:rPr lang="en-US" dirty="0" err="1" smtClean="0"/>
              <a:t>culator</a:t>
            </a:r>
            <a:endParaRPr lang="en-US" dirty="0" smtClean="0"/>
          </a:p>
          <a:p>
            <a:r>
              <a:rPr lang="en-US" dirty="0" smtClean="0"/>
              <a:t>is modified to accommodate the calculation of quark stars to produce those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8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Type C </a:t>
            </a:r>
            <a:r>
              <a:rPr lang="en-US" altLang="zh-CN" dirty="0" err="1" smtClean="0"/>
              <a:t>Drot</a:t>
            </a:r>
            <a:r>
              <a:rPr lang="en-US" altLang="zh-CN" dirty="0" smtClean="0"/>
              <a:t> NS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6725" y="1489195"/>
            <a:ext cx="7886700" cy="4351338"/>
          </a:xfrm>
        </p:spPr>
        <p:txBody>
          <a:bodyPr/>
          <a:lstStyle/>
          <a:p>
            <a:r>
              <a:rPr lang="en-US" altLang="zh-CN" dirty="0" smtClean="0"/>
              <a:t>Type C solutions more significant for </a:t>
            </a:r>
            <a:r>
              <a:rPr lang="en-US" altLang="zh-CN" dirty="0" err="1" smtClean="0"/>
              <a:t>Drot</a:t>
            </a:r>
            <a:r>
              <a:rPr lang="en-US" altLang="zh-CN" dirty="0" smtClean="0"/>
              <a:t> QS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70" y="1961688"/>
            <a:ext cx="8024555" cy="22785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0" y="4154452"/>
            <a:ext cx="4016088" cy="27205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75517" y="4692770"/>
            <a:ext cx="3476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Ansorg</a:t>
            </a:r>
            <a:r>
              <a:rPr lang="en-US" dirty="0" smtClean="0"/>
              <a:t> et al. 2016</a:t>
            </a:r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 err="1" smtClean="0"/>
              <a:t>drot</a:t>
            </a:r>
            <a:r>
              <a:rPr lang="en-US" dirty="0" smtClean="0"/>
              <a:t> NSs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0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 </a:t>
            </a:r>
            <a:r>
              <a:rPr lang="en-US" dirty="0" err="1" smtClean="0"/>
              <a:t>Drot</a:t>
            </a:r>
            <a:r>
              <a:rPr lang="en-US" dirty="0" smtClean="0"/>
              <a:t> RQS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62" y="1466201"/>
            <a:ext cx="4433979" cy="434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939200" y="5807631"/>
                <a:ext cx="3329796" cy="680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 type C solution for LX model with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 smtClean="0"/>
                  <a:t> =1</a:t>
                </a:r>
                <a:endParaRPr 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00" y="5807631"/>
                <a:ext cx="3329796" cy="680123"/>
              </a:xfrm>
              <a:prstGeom prst="rect">
                <a:avLst/>
              </a:prstGeom>
              <a:blipFill rotWithShape="0">
                <a:blip r:embed="rId3"/>
                <a:stretch>
                  <a:fillRect l="-1465" t="-5405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4839419" y="5365630"/>
            <a:ext cx="3986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Hyper-massive QS &lt; Supra-massive QS!!</a:t>
            </a:r>
          </a:p>
          <a:p>
            <a:r>
              <a:rPr lang="en-US" dirty="0" smtClean="0"/>
              <a:t>More mass ejected</a:t>
            </a:r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117" y="1694011"/>
            <a:ext cx="4724511" cy="350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1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Ergosphere</a:t>
            </a:r>
            <a:r>
              <a:rPr lang="en-US" smtClean="0"/>
              <a:t> in RQS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57" y="1823433"/>
            <a:ext cx="4706210" cy="382906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73192" y="5650302"/>
            <a:ext cx="5978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408762" y="1823433"/>
            <a:ext cx="36317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0.1 Solar mass (10^53 erg) </a:t>
            </a:r>
            <a:r>
              <a:rPr lang="en-US" altLang="zh-CN" dirty="0" smtClean="0"/>
              <a:t>energy release to a configuration when </a:t>
            </a:r>
            <a:r>
              <a:rPr lang="en-US" altLang="zh-CN" dirty="0" err="1" smtClean="0"/>
              <a:t>ergosphere</a:t>
            </a:r>
            <a:r>
              <a:rPr lang="en-US" altLang="zh-CN" dirty="0" smtClean="0"/>
              <a:t> just disappears.</a:t>
            </a:r>
          </a:p>
          <a:p>
            <a:endParaRPr lang="en-US" altLang="zh-CN" dirty="0"/>
          </a:p>
          <a:p>
            <a:r>
              <a:rPr lang="en-US" altLang="zh-CN" dirty="0" smtClean="0"/>
              <a:t>Timescale:??</a:t>
            </a:r>
          </a:p>
          <a:p>
            <a:endParaRPr lang="en-US" altLang="zh-CN" dirty="0"/>
          </a:p>
          <a:p>
            <a:r>
              <a:rPr lang="en-US" altLang="zh-CN" dirty="0" smtClean="0"/>
              <a:t>A RQS with an </a:t>
            </a:r>
            <a:r>
              <a:rPr lang="en-US" altLang="zh-CN" dirty="0" err="1" smtClean="0"/>
              <a:t>ergosphere</a:t>
            </a:r>
            <a:r>
              <a:rPr lang="en-US" altLang="zh-CN" dirty="0" smtClean="0"/>
              <a:t> can </a:t>
            </a:r>
            <a:r>
              <a:rPr lang="en-US" altLang="zh-CN" b="1" dirty="0" smtClean="0">
                <a:solidFill>
                  <a:srgbClr val="FF0000"/>
                </a:solidFill>
              </a:rPr>
              <a:t>play the role of a black hole, and more than a black hole.</a:t>
            </a:r>
          </a:p>
          <a:p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6762" y="5917721"/>
            <a:ext cx="436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Spherical M/R=0.4      Mass shedding limit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3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Ergosphere</a:t>
            </a:r>
            <a:r>
              <a:rPr lang="en-US" dirty="0" smtClean="0"/>
              <a:t> in RQS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GW echo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251"/>
            <a:ext cx="3904698" cy="3652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349537" y="6001191"/>
                <a:ext cx="398540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An echo at 72Hz is claimed by </a:t>
                </a:r>
                <a:r>
                  <a:rPr lang="en-US" dirty="0" err="1" smtClean="0"/>
                  <a:t>Abedi</a:t>
                </a:r>
                <a:r>
                  <a:rPr lang="en-US" dirty="0" smtClean="0"/>
                  <a:t> &amp; </a:t>
                </a:r>
                <a:r>
                  <a:rPr lang="en-US" dirty="0" err="1" smtClean="0"/>
                  <a:t>Afshordi</a:t>
                </a:r>
                <a:r>
                  <a:rPr lang="en-US" dirty="0" smtClean="0"/>
                  <a:t> at 4.2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 smtClean="0"/>
                  <a:t> for GW170817.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37" y="6001191"/>
                <a:ext cx="3985403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1223" t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284" y="2130251"/>
            <a:ext cx="4291474" cy="34092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33348" y="5539526"/>
            <a:ext cx="4579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compactness of a QS can exceed 1/3, but not enough to explain the low frequency of the echo.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Ergoshpere</a:t>
            </a:r>
            <a:r>
              <a:rPr lang="en-US" dirty="0" smtClean="0">
                <a:solidFill>
                  <a:srgbClr val="FF0000"/>
                </a:solidFill>
              </a:rPr>
              <a:t> can reduce this frequency to 0.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092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EM counterparts</a:t>
            </a:r>
            <a:r>
              <a:rPr lang="en-US" sz="2000" dirty="0"/>
              <a:t> of a binary merger event can tell a lot about the </a:t>
            </a:r>
            <a:r>
              <a:rPr lang="en-US" sz="2000" dirty="0">
                <a:solidFill>
                  <a:srgbClr val="00B0F0"/>
                </a:solidFill>
              </a:rPr>
              <a:t>post merger phase </a:t>
            </a:r>
            <a:r>
              <a:rPr lang="en-US" sz="2000" dirty="0"/>
              <a:t>(remnant type/lifetime/B-filed).</a:t>
            </a:r>
          </a:p>
          <a:p>
            <a:r>
              <a:rPr lang="en-US" sz="2000" dirty="0"/>
              <a:t>The </a:t>
            </a:r>
            <a:r>
              <a:rPr lang="en-US" sz="2000" dirty="0">
                <a:solidFill>
                  <a:srgbClr val="00B0F0"/>
                </a:solidFill>
              </a:rPr>
              <a:t>post merger phase </a:t>
            </a:r>
            <a:r>
              <a:rPr lang="en-US" sz="2000" dirty="0"/>
              <a:t>behavior is closely related to the </a:t>
            </a:r>
            <a:r>
              <a:rPr lang="en-US" sz="2000" dirty="0">
                <a:solidFill>
                  <a:srgbClr val="00B050"/>
                </a:solidFill>
              </a:rPr>
              <a:t>rotating configuration </a:t>
            </a:r>
            <a:r>
              <a:rPr lang="en-US" sz="2000" dirty="0"/>
              <a:t>of the compact </a:t>
            </a:r>
            <a:r>
              <a:rPr lang="en-US" sz="2000" dirty="0" smtClean="0"/>
              <a:t>star</a:t>
            </a:r>
            <a:r>
              <a:rPr lang="en-US" sz="2000" dirty="0" smtClean="0">
                <a:solidFill>
                  <a:srgbClr val="00B050"/>
                </a:solidFill>
              </a:rPr>
              <a:t>.</a:t>
            </a:r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/>
              <a:t>The </a:t>
            </a:r>
            <a:r>
              <a:rPr lang="en-US" sz="2000" dirty="0">
                <a:solidFill>
                  <a:srgbClr val="00B050"/>
                </a:solidFill>
              </a:rPr>
              <a:t>rotating configuration</a:t>
            </a:r>
            <a:r>
              <a:rPr lang="en-US" sz="2000" dirty="0"/>
              <a:t> is quite </a:t>
            </a:r>
            <a:r>
              <a:rPr lang="en-US" sz="2000" dirty="0">
                <a:solidFill>
                  <a:srgbClr val="7030A0"/>
                </a:solidFill>
              </a:rPr>
              <a:t>different for NS and QS </a:t>
            </a:r>
            <a:r>
              <a:rPr lang="en-US" sz="2000" dirty="0"/>
              <a:t>in both uniform and differential rotating case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Distinguish between </a:t>
            </a:r>
            <a:r>
              <a:rPr lang="en-US" sz="2000" dirty="0" smtClean="0">
                <a:solidFill>
                  <a:srgbClr val="7030A0"/>
                </a:solidFill>
              </a:rPr>
              <a:t>NS and QS </a:t>
            </a:r>
            <a:r>
              <a:rPr lang="en-US" sz="2000" dirty="0" smtClean="0"/>
              <a:t>with </a:t>
            </a:r>
            <a:r>
              <a:rPr lang="en-US" sz="2000" dirty="0" smtClean="0">
                <a:solidFill>
                  <a:srgbClr val="FF0000"/>
                </a:solidFill>
              </a:rPr>
              <a:t>EM counterpart </a:t>
            </a:r>
            <a:r>
              <a:rPr lang="en-US" sz="2000" dirty="0" smtClean="0"/>
              <a:t>of BNS mergers.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Thanks for your attention!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843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2504</TotalTime>
  <Words>493</Words>
  <Application>Microsoft Macintosh PowerPoint</Application>
  <PresentationFormat>On-screen Show (4:3)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宋体</vt:lpstr>
      <vt:lpstr>Office 主题</vt:lpstr>
      <vt:lpstr>Rotational configuration of quark stars and their impact on post-merger behaviors</vt:lpstr>
      <vt:lpstr>Constrain EoS in GW era</vt:lpstr>
      <vt:lpstr>GRBs and HMNS</vt:lpstr>
      <vt:lpstr>GRBs and HMNS</vt:lpstr>
      <vt:lpstr>Ejecta and HMNS </vt:lpstr>
      <vt:lpstr>NS vs QS</vt:lpstr>
      <vt:lpstr>Differentially RNS</vt:lpstr>
      <vt:lpstr>Differentially RNS</vt:lpstr>
      <vt:lpstr>Drot RQS</vt:lpstr>
      <vt:lpstr>Type C Drot NS </vt:lpstr>
      <vt:lpstr>Type C Drot RQS</vt:lpstr>
      <vt:lpstr>Ergosphere in RQS</vt:lpstr>
      <vt:lpstr>Ergosphere in RQS</vt:lpstr>
      <vt:lpstr>Conclusion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Configurations of rotating compact stars</dc:title>
  <dc:creator>Enping Zhou</dc:creator>
  <cp:lastModifiedBy>Microsoft Office User</cp:lastModifiedBy>
  <cp:revision>119</cp:revision>
  <dcterms:created xsi:type="dcterms:W3CDTF">2017-03-30T14:14:05Z</dcterms:created>
  <dcterms:modified xsi:type="dcterms:W3CDTF">2018-06-15T13:15:18Z</dcterms:modified>
</cp:coreProperties>
</file>